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48"/>
  </p:notesMasterIdLst>
  <p:handoutMasterIdLst>
    <p:handoutMasterId r:id="rId49"/>
  </p:handoutMasterIdLst>
  <p:sldIdLst>
    <p:sldId id="446" r:id="rId2"/>
    <p:sldId id="497" r:id="rId3"/>
    <p:sldId id="386" r:id="rId4"/>
    <p:sldId id="452" r:id="rId5"/>
    <p:sldId id="489" r:id="rId6"/>
    <p:sldId id="481" r:id="rId7"/>
    <p:sldId id="500" r:id="rId8"/>
    <p:sldId id="487" r:id="rId9"/>
    <p:sldId id="491" r:id="rId10"/>
    <p:sldId id="490" r:id="rId11"/>
    <p:sldId id="327" r:id="rId12"/>
    <p:sldId id="492" r:id="rId13"/>
    <p:sldId id="507" r:id="rId14"/>
    <p:sldId id="508" r:id="rId15"/>
    <p:sldId id="509" r:id="rId16"/>
    <p:sldId id="484" r:id="rId17"/>
    <p:sldId id="485" r:id="rId18"/>
    <p:sldId id="408" r:id="rId19"/>
    <p:sldId id="381" r:id="rId20"/>
    <p:sldId id="510" r:id="rId21"/>
    <p:sldId id="506" r:id="rId22"/>
    <p:sldId id="459" r:id="rId23"/>
    <p:sldId id="505" r:id="rId24"/>
    <p:sldId id="460" r:id="rId25"/>
    <p:sldId id="445" r:id="rId26"/>
    <p:sldId id="432" r:id="rId27"/>
    <p:sldId id="480" r:id="rId28"/>
    <p:sldId id="441" r:id="rId29"/>
    <p:sldId id="464" r:id="rId30"/>
    <p:sldId id="465" r:id="rId31"/>
    <p:sldId id="466" r:id="rId32"/>
    <p:sldId id="467" r:id="rId33"/>
    <p:sldId id="468" r:id="rId34"/>
    <p:sldId id="469" r:id="rId35"/>
    <p:sldId id="470" r:id="rId36"/>
    <p:sldId id="471" r:id="rId37"/>
    <p:sldId id="472" r:id="rId38"/>
    <p:sldId id="473" r:id="rId39"/>
    <p:sldId id="474" r:id="rId40"/>
    <p:sldId id="475" r:id="rId41"/>
    <p:sldId id="476" r:id="rId42"/>
    <p:sldId id="477" r:id="rId43"/>
    <p:sldId id="478" r:id="rId44"/>
    <p:sldId id="479" r:id="rId45"/>
    <p:sldId id="503" r:id="rId46"/>
    <p:sldId id="504" r:id="rId47"/>
  </p:sldIdLst>
  <p:sldSz cx="9144000" cy="6858000" type="screen4x3"/>
  <p:notesSz cx="6858000" cy="9296400"/>
  <p:defaultTextStyle>
    <a:defPPr>
      <a:defRPr lang="en-US"/>
    </a:defPPr>
    <a:lvl1pPr algn="ctr" rtl="0" fontAlgn="base">
      <a:spcBef>
        <a:spcPct val="0"/>
      </a:spcBef>
      <a:spcAft>
        <a:spcPct val="0"/>
      </a:spcAft>
      <a:defRPr sz="7200" kern="120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defRPr>
    </a:lvl1pPr>
    <a:lvl2pPr marL="457200" algn="ctr" rtl="0" fontAlgn="base">
      <a:spcBef>
        <a:spcPct val="0"/>
      </a:spcBef>
      <a:spcAft>
        <a:spcPct val="0"/>
      </a:spcAft>
      <a:defRPr sz="7200" kern="120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defRPr>
    </a:lvl2pPr>
    <a:lvl3pPr marL="914400" algn="ctr" rtl="0" fontAlgn="base">
      <a:spcBef>
        <a:spcPct val="0"/>
      </a:spcBef>
      <a:spcAft>
        <a:spcPct val="0"/>
      </a:spcAft>
      <a:defRPr sz="7200" kern="120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defRPr>
    </a:lvl3pPr>
    <a:lvl4pPr marL="1371600" algn="ctr" rtl="0" fontAlgn="base">
      <a:spcBef>
        <a:spcPct val="0"/>
      </a:spcBef>
      <a:spcAft>
        <a:spcPct val="0"/>
      </a:spcAft>
      <a:defRPr sz="7200" kern="120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defRPr>
    </a:lvl4pPr>
    <a:lvl5pPr marL="1828800" algn="ctr" rtl="0" fontAlgn="base">
      <a:spcBef>
        <a:spcPct val="0"/>
      </a:spcBef>
      <a:spcAft>
        <a:spcPct val="0"/>
      </a:spcAft>
      <a:defRPr sz="7200" kern="120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defRPr>
    </a:lvl5pPr>
    <a:lvl6pPr marL="2286000" algn="l" defTabSz="914400" rtl="0" eaLnBrk="1" latinLnBrk="0" hangingPunct="1">
      <a:defRPr sz="7200" kern="120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defRPr>
    </a:lvl6pPr>
    <a:lvl7pPr marL="2743200" algn="l" defTabSz="914400" rtl="0" eaLnBrk="1" latinLnBrk="0" hangingPunct="1">
      <a:defRPr sz="7200" kern="120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defRPr>
    </a:lvl7pPr>
    <a:lvl8pPr marL="3200400" algn="l" defTabSz="914400" rtl="0" eaLnBrk="1" latinLnBrk="0" hangingPunct="1">
      <a:defRPr sz="7200" kern="120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defRPr>
    </a:lvl8pPr>
    <a:lvl9pPr marL="3657600" algn="l" defTabSz="914400" rtl="0" eaLnBrk="1" latinLnBrk="0" hangingPunct="1">
      <a:defRPr sz="7200" kern="1200">
        <a:solidFill>
          <a:schemeClr val="bg1"/>
        </a:solidFill>
        <a:effectLst>
          <a:outerShdw blurRad="38100" dist="38100" dir="2700000" algn="tl">
            <a:srgbClr val="000000">
              <a:alpha val="43137"/>
            </a:srgbClr>
          </a:outerShdw>
        </a:effectLst>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570" autoAdjust="0"/>
  </p:normalViewPr>
  <p:slideViewPr>
    <p:cSldViewPr>
      <p:cViewPr>
        <p:scale>
          <a:sx n="75" d="100"/>
          <a:sy n="75" d="100"/>
        </p:scale>
        <p:origin x="-366" y="1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9" d="100"/>
        <a:sy n="89" d="100"/>
      </p:scale>
      <p:origin x="0" y="6960"/>
    </p:cViewPr>
  </p:sorterViewPr>
  <p:notesViewPr>
    <p:cSldViewPr>
      <p:cViewPr varScale="1">
        <p:scale>
          <a:sx n="77" d="100"/>
          <a:sy n="77" d="100"/>
        </p:scale>
        <p:origin x="-2046" y="-108"/>
      </p:cViewPr>
      <p:guideLst>
        <p:guide orient="horz" pos="2928"/>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solidFill>
                  <a:schemeClr val="tx1"/>
                </a:solidFill>
                <a:effectLst/>
                <a:latin typeface="Tahoma" charset="0"/>
                <a:ea typeface="ＭＳ Ｐゴシック" charset="0"/>
                <a:cs typeface="+mn-cs"/>
              </a:defRPr>
            </a:lvl1pPr>
          </a:lstStyle>
          <a:p>
            <a:pPr>
              <a:defRPr/>
            </a:pPr>
            <a:endParaRPr lang="en-US"/>
          </a:p>
        </p:txBody>
      </p:sp>
      <p:sp>
        <p:nvSpPr>
          <p:cNvPr id="63491" name="Rectangle 1027"/>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Tahoma" charset="0"/>
                <a:ea typeface="ＭＳ Ｐゴシック" charset="0"/>
                <a:cs typeface="+mn-cs"/>
              </a:defRPr>
            </a:lvl1pPr>
          </a:lstStyle>
          <a:p>
            <a:pPr>
              <a:defRPr/>
            </a:pPr>
            <a:endParaRPr lang="en-US"/>
          </a:p>
        </p:txBody>
      </p:sp>
      <p:sp>
        <p:nvSpPr>
          <p:cNvPr id="63492" name="Rectangle 1028"/>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solidFill>
                  <a:schemeClr val="tx1"/>
                </a:solidFill>
                <a:effectLst/>
                <a:latin typeface="Tahoma" charset="0"/>
                <a:ea typeface="ＭＳ Ｐゴシック" charset="0"/>
                <a:cs typeface="+mn-cs"/>
              </a:defRPr>
            </a:lvl1pPr>
          </a:lstStyle>
          <a:p>
            <a:pPr>
              <a:defRPr/>
            </a:pPr>
            <a:endParaRPr lang="en-US"/>
          </a:p>
        </p:txBody>
      </p:sp>
      <p:sp>
        <p:nvSpPr>
          <p:cNvPr id="63493" name="Rectangle 1029"/>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Tahoma" pitchFamily="34" charset="0"/>
              </a:defRPr>
            </a:lvl1pPr>
          </a:lstStyle>
          <a:p>
            <a:fld id="{85ECD2F4-5E58-4CC2-9C65-AE2387E787AC}" type="slidenum">
              <a:rPr lang="en-US"/>
              <a:pPr/>
              <a:t>‹#›</a:t>
            </a:fld>
            <a:endParaRPr lang="en-US"/>
          </a:p>
        </p:txBody>
      </p:sp>
    </p:spTree>
    <p:extLst>
      <p:ext uri="{BB962C8B-B14F-4D97-AF65-F5344CB8AC3E}">
        <p14:creationId xmlns="" xmlns:p14="http://schemas.microsoft.com/office/powerpoint/2010/main" val="16610703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200">
                <a:solidFill>
                  <a:schemeClr val="tx1"/>
                </a:solidFill>
                <a:effectLst/>
                <a:latin typeface="Times New Roman" charset="0"/>
                <a:ea typeface="ＭＳ Ｐゴシック" charset="0"/>
                <a:cs typeface="+mn-cs"/>
              </a:defRPr>
            </a:lvl1pPr>
          </a:lstStyle>
          <a:p>
            <a:pPr>
              <a:defRPr/>
            </a:pPr>
            <a:endParaRPr lang="en-US"/>
          </a:p>
        </p:txBody>
      </p:sp>
      <p:sp>
        <p:nvSpPr>
          <p:cNvPr id="1126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solidFill>
                  <a:schemeClr val="tx1"/>
                </a:solidFill>
                <a:effectLst/>
                <a:latin typeface="Times New Roman" charset="0"/>
                <a:ea typeface="ＭＳ Ｐゴシック" charset="0"/>
                <a:cs typeface="+mn-cs"/>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126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a:defRPr sz="1200">
                <a:solidFill>
                  <a:schemeClr val="tx1"/>
                </a:solidFill>
                <a:effectLst/>
                <a:latin typeface="Times New Roman" charset="0"/>
                <a:ea typeface="ＭＳ Ｐゴシック" charset="0"/>
                <a:cs typeface="+mn-cs"/>
              </a:defRPr>
            </a:lvl1pPr>
          </a:lstStyle>
          <a:p>
            <a:pPr>
              <a:defRPr/>
            </a:pPr>
            <a:endParaRPr lang="en-US"/>
          </a:p>
        </p:txBody>
      </p:sp>
      <p:sp>
        <p:nvSpPr>
          <p:cNvPr id="1127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solidFill>
                  <a:schemeClr val="tx1"/>
                </a:solidFill>
                <a:effectLst/>
                <a:latin typeface="Times New Roman" pitchFamily="18" charset="0"/>
              </a:defRPr>
            </a:lvl1pPr>
          </a:lstStyle>
          <a:p>
            <a:fld id="{4A36971F-07F2-40FD-9908-F6FB880E2DED}" type="slidenum">
              <a:rPr lang="en-US"/>
              <a:pPr/>
              <a:t>‹#›</a:t>
            </a:fld>
            <a:endParaRPr lang="en-US"/>
          </a:p>
        </p:txBody>
      </p:sp>
    </p:spTree>
    <p:extLst>
      <p:ext uri="{BB962C8B-B14F-4D97-AF65-F5344CB8AC3E}">
        <p14:creationId xmlns="" xmlns:p14="http://schemas.microsoft.com/office/powerpoint/2010/main" val="415528203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Times New Roman"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16968348-BED6-49D9-817D-96455EA6720D}" type="slidenum">
              <a:rPr lang="en-US"/>
              <a:pPr/>
              <a:t>1</a:t>
            </a:fld>
            <a:endParaRPr lang="en-US"/>
          </a:p>
        </p:txBody>
      </p:sp>
      <p:sp>
        <p:nvSpPr>
          <p:cNvPr id="243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3715" name="Rectangle 3"/>
          <p:cNvSpPr>
            <a:spLocks noGrp="1" noChangeArrowheads="1"/>
          </p:cNvSpPr>
          <p:nvPr>
            <p:ph type="body" idx="1"/>
          </p:nvPr>
        </p:nvSpPr>
        <p:spPr/>
        <p:txBody>
          <a:bodyPr/>
          <a:lstStyle/>
          <a:p>
            <a:pPr eaLnBrk="1" hangingPunct="1">
              <a:defRPr/>
            </a:pPr>
            <a:endParaRPr lang="en-CA"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B0F6DFF7-D5D4-4541-85C4-EAA149F6E035}" type="slidenum">
              <a:rPr lang="en-US"/>
              <a:pPr/>
              <a:t>10</a:t>
            </a:fld>
            <a:endParaRPr lang="en-US"/>
          </a:p>
        </p:txBody>
      </p:sp>
      <p:sp>
        <p:nvSpPr>
          <p:cNvPr id="2478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47811" name="Rectangle 3"/>
          <p:cNvSpPr>
            <a:spLocks noGrp="1" noChangeArrowheads="1"/>
          </p:cNvSpPr>
          <p:nvPr>
            <p:ph type="body" idx="1"/>
          </p:nvPr>
        </p:nvSpPr>
        <p:spPr/>
        <p:txBody>
          <a:bodyPr/>
          <a:lstStyle/>
          <a:p>
            <a:pPr eaLnBrk="1" hangingPunct="1"/>
            <a:r>
              <a:rPr lang="en-CA" smtClean="0">
                <a:latin typeface="Times New Roman" pitchFamily="18" charset="0"/>
                <a:ea typeface="ＭＳ Ｐゴシック" pitchFamily="34" charset="-128"/>
              </a:rPr>
              <a:t>How much, when</a:t>
            </a:r>
          </a:p>
          <a:p>
            <a:pPr eaLnBrk="1" hangingPunct="1"/>
            <a:r>
              <a:rPr lang="en-CA" smtClean="0">
                <a:latin typeface="Times New Roman" pitchFamily="18" charset="0"/>
                <a:ea typeface="ＭＳ Ｐゴシック" pitchFamily="34" charset="-128"/>
              </a:rPr>
              <a:t>Sounds very complicated it isn</a:t>
            </a:r>
            <a:r>
              <a:rPr lang="en-CA" altLang="en-US" smtClean="0">
                <a:latin typeface="Times New Roman" pitchFamily="18" charset="0"/>
                <a:ea typeface="ＭＳ Ｐゴシック" pitchFamily="34" charset="-128"/>
              </a:rPr>
              <a:t>’</a:t>
            </a:r>
            <a:r>
              <a:rPr lang="en-CA" smtClean="0">
                <a:latin typeface="Times New Roman" pitchFamily="18" charset="0"/>
                <a:ea typeface="ＭＳ Ｐゴシック" pitchFamily="34" charset="-128"/>
              </a:rPr>
              <a:t>t there is some magic involved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BD1B0C3E-D7FE-4E0F-9CF6-C6895E6D5ABC}" type="slidenum">
              <a:rPr lang="en-US"/>
              <a:pPr/>
              <a:t>11</a:t>
            </a:fld>
            <a:endParaRPr lang="en-US"/>
          </a:p>
        </p:txBody>
      </p:sp>
      <p:sp>
        <p:nvSpPr>
          <p:cNvPr id="2539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3955" name="Rectangle 3"/>
          <p:cNvSpPr>
            <a:spLocks noGrp="1" noChangeArrowheads="1"/>
          </p:cNvSpPr>
          <p:nvPr>
            <p:ph type="body" idx="1"/>
          </p:nvPr>
        </p:nvSpPr>
        <p:spPr/>
        <p:txBody>
          <a:bodyPr/>
          <a:lstStyle/>
          <a:p>
            <a:pPr eaLnBrk="1" hangingPunct="1">
              <a:defRPr/>
            </a:pPr>
            <a:endParaRPr lang="en-CA"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B469B157-F573-4F04-B4B4-65C8826C9508}" type="slidenum">
              <a:rPr lang="en-US"/>
              <a:pPr/>
              <a:t>12</a:t>
            </a:fld>
            <a:endParaRPr lang="en-US"/>
          </a:p>
        </p:txBody>
      </p:sp>
      <p:sp>
        <p:nvSpPr>
          <p:cNvPr id="258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8051" name="Rectangle 3"/>
          <p:cNvSpPr>
            <a:spLocks noGrp="1" noChangeArrowheads="1"/>
          </p:cNvSpPr>
          <p:nvPr>
            <p:ph type="body" idx="1"/>
          </p:nvPr>
        </p:nvSpPr>
        <p:spPr/>
        <p:txBody>
          <a:bodyPr/>
          <a:lstStyle/>
          <a:p>
            <a:pPr eaLnBrk="1" hangingPunct="1">
              <a:defRPr/>
            </a:pPr>
            <a:endParaRPr lang="en-CA"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2CBC496-DC55-4E28-A91E-70C53DEE91DF}" type="slidenum">
              <a:rPr lang="en-US"/>
              <a:pPr/>
              <a:t>13</a:t>
            </a:fld>
            <a:endParaRPr lang="en-US"/>
          </a:p>
        </p:txBody>
      </p:sp>
      <p:sp>
        <p:nvSpPr>
          <p:cNvPr id="91138" name="Rectangle 2"/>
          <p:cNvSpPr>
            <a:spLocks noGrp="1" noRot="1" noChangeAspect="1" noChangeArrowheads="1" noTextEdit="1"/>
          </p:cNvSpPr>
          <p:nvPr>
            <p:ph type="sldImg"/>
          </p:nvPr>
        </p:nvSpPr>
        <p:spPr>
          <a:xfrm>
            <a:off x="184150" y="231775"/>
            <a:ext cx="2374900" cy="1782763"/>
          </a:xfrm>
          <a:ln/>
        </p:spPr>
      </p:sp>
      <p:sp>
        <p:nvSpPr>
          <p:cNvPr id="91139" name="Rectangle 3"/>
          <p:cNvSpPr>
            <a:spLocks noGrp="1" noChangeArrowheads="1"/>
          </p:cNvSpPr>
          <p:nvPr>
            <p:ph type="body" idx="1"/>
          </p:nvPr>
        </p:nvSpPr>
        <p:spPr>
          <a:xfrm>
            <a:off x="152400" y="2169160"/>
            <a:ext cx="6553200" cy="6972300"/>
          </a:xfrm>
        </p:spPr>
        <p:txBody>
          <a:bodyPr/>
          <a:lstStyle/>
          <a:p>
            <a:pPr>
              <a:buFontTx/>
              <a:buChar char="•"/>
            </a:pPr>
            <a:r>
              <a:rPr lang="en-CA" sz="1400" dirty="0"/>
              <a:t>The acidity (pH) of your soil also affects plant health.  A neutral soil (pH of 6 or 7) is best for most plants.  A simple soil test can be used to determine your soil’s </a:t>
            </a:r>
            <a:r>
              <a:rPr lang="en-CA" sz="1400" dirty="0" err="1"/>
              <a:t>pH.</a:t>
            </a:r>
            <a:r>
              <a:rPr lang="en-CA" sz="1400" dirty="0"/>
              <a:t>  Lime can be added if it is too acidic (low pH) and sulphur or moistened peat moss if it is too alkaline (high pH). </a:t>
            </a:r>
          </a:p>
          <a:p>
            <a:pPr>
              <a:buFontTx/>
              <a:buChar char="•"/>
            </a:pPr>
            <a:r>
              <a:rPr lang="en-CA" sz="1400" dirty="0"/>
              <a:t>Organic matter should be added to your soil every year, not just once in a while. It is almost impossible to add too much organic matter to soil, especially if you add well-composted materials.  Although it takes several years of adding organic material for the soil to change its structure, even a moderate amount will make an immediate difference.  </a:t>
            </a:r>
          </a:p>
          <a:p>
            <a:pPr>
              <a:buFontTx/>
              <a:buChar char="•"/>
            </a:pPr>
            <a:r>
              <a:rPr lang="en-CA" sz="1400" dirty="0"/>
              <a:t>Benefits of adding organic matter:</a:t>
            </a:r>
          </a:p>
          <a:p>
            <a:pPr lvl="1">
              <a:buFontTx/>
              <a:buChar char="•"/>
            </a:pPr>
            <a:r>
              <a:rPr lang="en-CA" sz="1400" dirty="0"/>
              <a:t>Improves texture, condition and structure of soil, providing better aeration and temperatures</a:t>
            </a:r>
          </a:p>
          <a:p>
            <a:pPr lvl="1">
              <a:buFontTx/>
              <a:buChar char="•"/>
            </a:pPr>
            <a:r>
              <a:rPr lang="en-CA" sz="1400" dirty="0"/>
              <a:t>Supports living soil organisms</a:t>
            </a:r>
          </a:p>
          <a:p>
            <a:pPr lvl="1">
              <a:buFontTx/>
              <a:buChar char="•"/>
            </a:pPr>
            <a:r>
              <a:rPr lang="en-CA" sz="1400" dirty="0"/>
              <a:t>Improves ability of soil to hold water and nutrients</a:t>
            </a:r>
          </a:p>
          <a:p>
            <a:pPr lvl="1">
              <a:buFontTx/>
              <a:buChar char="•"/>
            </a:pPr>
            <a:r>
              <a:rPr lang="en-CA" sz="1400" dirty="0"/>
              <a:t>Helps dissolve mineral forms of nutrients</a:t>
            </a:r>
          </a:p>
          <a:p>
            <a:pPr lvl="1">
              <a:buFontTx/>
              <a:buChar char="•"/>
            </a:pPr>
            <a:r>
              <a:rPr lang="en-CA" sz="1400" dirty="0"/>
              <a:t>Buffers soil from chemical imbalances</a:t>
            </a:r>
          </a:p>
          <a:p>
            <a:pPr lvl="1">
              <a:buFontTx/>
              <a:buChar char="•"/>
            </a:pPr>
            <a:r>
              <a:rPr lang="en-CA" sz="1400" dirty="0"/>
              <a:t>Maintains a steady supply of plant nutrients</a:t>
            </a:r>
          </a:p>
          <a:p>
            <a:pPr lvl="1">
              <a:buFontTx/>
              <a:buChar char="•"/>
            </a:pPr>
            <a:r>
              <a:rPr lang="en-CA" sz="1400" dirty="0"/>
              <a:t>Helps recycle organic wastes, keeping them out of </a:t>
            </a:r>
            <a:r>
              <a:rPr lang="en-CA" sz="1400" dirty="0" smtClean="0"/>
              <a:t>landfills</a:t>
            </a:r>
          </a:p>
          <a:p>
            <a:pPr lvl="1">
              <a:buFontTx/>
              <a:buChar char="•"/>
            </a:pPr>
            <a:endParaRPr lang="en-CA" sz="1400" dirty="0" smtClean="0"/>
          </a:p>
          <a:p>
            <a:pPr eaLnBrk="1" hangingPunct="1">
              <a:buFontTx/>
              <a:buChar char="-"/>
            </a:pPr>
            <a:r>
              <a:rPr lang="en-US" sz="1000" dirty="0" smtClean="0">
                <a:latin typeface="Times New Roman" pitchFamily="18" charset="0"/>
                <a:ea typeface="ＭＳ Ｐゴシック" pitchFamily="34" charset="-128"/>
              </a:rPr>
              <a:t>soil is described as neutral, alkaline, acidic – goes from 1 to 14 - 7 being neutral</a:t>
            </a:r>
          </a:p>
          <a:p>
            <a:pPr eaLnBrk="1" hangingPunct="1">
              <a:buFontTx/>
              <a:buChar char="-"/>
            </a:pPr>
            <a:r>
              <a:rPr lang="en-US" sz="1000" dirty="0" smtClean="0">
                <a:latin typeface="Times New Roman" pitchFamily="18" charset="0"/>
                <a:ea typeface="ＭＳ Ｐゴシック" pitchFamily="34" charset="-128"/>
              </a:rPr>
              <a:t>Can still grow vegetables in soil that is more alkaline than desired – plants will be under greater stress – when plants are stressed, they issue invitations to pests and diseases </a:t>
            </a:r>
          </a:p>
          <a:p>
            <a:pPr eaLnBrk="1" hangingPunct="1">
              <a:buFontTx/>
              <a:buChar char="-"/>
            </a:pPr>
            <a:r>
              <a:rPr lang="en-US" sz="1000" dirty="0" smtClean="0">
                <a:latin typeface="Times New Roman" pitchFamily="18" charset="0"/>
                <a:ea typeface="ＭＳ Ｐゴシック" pitchFamily="34" charset="-128"/>
              </a:rPr>
              <a:t>home test kits or send samples out to lab that do soil testing – list of labs on the Ministry of Agriculture website</a:t>
            </a:r>
          </a:p>
          <a:p>
            <a:pPr eaLnBrk="1" hangingPunct="1">
              <a:buFontTx/>
              <a:buChar char="-"/>
            </a:pPr>
            <a:r>
              <a:rPr lang="en-US" sz="1000" dirty="0" smtClean="0">
                <a:latin typeface="Times New Roman" pitchFamily="18" charset="0"/>
                <a:ea typeface="ＭＳ Ｐゴシック" pitchFamily="34" charset="-128"/>
              </a:rPr>
              <a:t>Plants can tell you if they have too much or too little of a nutrient – example:  too little nitrogen – leaves light green or yellow, growth stunted – too much nitrogen:  dark green leaves, excessive growth, bud or fruit loss</a:t>
            </a:r>
          </a:p>
          <a:p>
            <a:pPr eaLnBrk="1" hangingPunct="1">
              <a:buFontTx/>
              <a:buChar char="-"/>
            </a:pPr>
            <a:r>
              <a:rPr lang="en-US" sz="1000" dirty="0" smtClean="0">
                <a:latin typeface="Times New Roman" pitchFamily="18" charset="0"/>
                <a:ea typeface="ＭＳ Ｐゴシック" pitchFamily="34" charset="-128"/>
              </a:rPr>
              <a:t>Add more nitrogen by adding </a:t>
            </a:r>
            <a:r>
              <a:rPr lang="en-US" sz="1000" dirty="0" err="1" smtClean="0">
                <a:latin typeface="Times New Roman" pitchFamily="18" charset="0"/>
                <a:ea typeface="ＭＳ Ｐゴシック" pitchFamily="34" charset="-128"/>
              </a:rPr>
              <a:t>bonemeal</a:t>
            </a:r>
            <a:r>
              <a:rPr lang="en-US" sz="1000" dirty="0" smtClean="0">
                <a:latin typeface="Times New Roman" pitchFamily="18" charset="0"/>
                <a:ea typeface="ＭＳ Ｐゴシック" pitchFamily="34" charset="-128"/>
              </a:rPr>
              <a:t>, fish emulsion, manure</a:t>
            </a:r>
          </a:p>
          <a:p>
            <a:pPr eaLnBrk="1" hangingPunct="1">
              <a:buFontTx/>
              <a:buChar char="-"/>
            </a:pPr>
            <a:r>
              <a:rPr lang="en-US" sz="1000" dirty="0" smtClean="0">
                <a:latin typeface="Times New Roman" pitchFamily="18" charset="0"/>
                <a:ea typeface="ＭＳ Ｐゴシック" pitchFamily="34" charset="-128"/>
              </a:rPr>
              <a:t>Too little phosphorous – red or purple leaves – add </a:t>
            </a:r>
            <a:r>
              <a:rPr lang="en-US" sz="1000" dirty="0" err="1" smtClean="0">
                <a:latin typeface="Times New Roman" pitchFamily="18" charset="0"/>
                <a:ea typeface="ＭＳ Ｐゴシック" pitchFamily="34" charset="-128"/>
              </a:rPr>
              <a:t>bonemeal</a:t>
            </a:r>
            <a:r>
              <a:rPr lang="en-US" sz="1000" dirty="0" smtClean="0">
                <a:latin typeface="Times New Roman" pitchFamily="18" charset="0"/>
                <a:ea typeface="ＭＳ Ｐゴシック" pitchFamily="34" charset="-128"/>
              </a:rPr>
              <a:t>, rock phosphate, superphosphate</a:t>
            </a:r>
          </a:p>
          <a:p>
            <a:pPr eaLnBrk="1" hangingPunct="1">
              <a:buFontTx/>
              <a:buChar char="-"/>
            </a:pPr>
            <a:r>
              <a:rPr lang="en-US" sz="1000" dirty="0" smtClean="0">
                <a:latin typeface="Times New Roman" pitchFamily="18" charset="0"/>
                <a:ea typeface="ＭＳ Ｐゴシック" pitchFamily="34" charset="-128"/>
              </a:rPr>
              <a:t>Too little potassium – vigor reduced, susceptible to disease, thin skin, small fruit </a:t>
            </a:r>
          </a:p>
          <a:p>
            <a:pPr eaLnBrk="1" hangingPunct="1">
              <a:buFontTx/>
              <a:buChar char="-"/>
            </a:pPr>
            <a:r>
              <a:rPr lang="en-US" sz="1000" dirty="0" smtClean="0">
                <a:latin typeface="Times New Roman" pitchFamily="18" charset="0"/>
                <a:ea typeface="ＭＳ Ｐゴシック" pitchFamily="34" charset="-128"/>
              </a:rPr>
              <a:t>Excess just as bad – more is not necessarily better - can prevent plant from absorbing other essential nutrients</a:t>
            </a:r>
          </a:p>
          <a:p>
            <a:pPr eaLnBrk="1" hangingPunct="1">
              <a:buFontTx/>
              <a:buChar char="-"/>
            </a:pPr>
            <a:r>
              <a:rPr lang="en-US" sz="1000" dirty="0" smtClean="0">
                <a:latin typeface="Times New Roman" pitchFamily="18" charset="0"/>
                <a:ea typeface="ＭＳ Ｐゴシック" pitchFamily="34" charset="-128"/>
              </a:rPr>
              <a:t>Plants use up the nutrients in the soil – necessary to feed the soil – add compost, manure </a:t>
            </a:r>
          </a:p>
          <a:p>
            <a:pPr eaLnBrk="1" hangingPunct="1">
              <a:buFontTx/>
              <a:buChar char="-"/>
            </a:pPr>
            <a:r>
              <a:rPr lang="en-US" sz="1000" dirty="0" smtClean="0">
                <a:latin typeface="Times New Roman" pitchFamily="18" charset="0"/>
                <a:ea typeface="ＭＳ Ｐゴシック" pitchFamily="34" charset="-128"/>
              </a:rPr>
              <a:t>Healthy soil should have at least 10 worms if you were to dig up a clump that measures 12x12x7</a:t>
            </a:r>
          </a:p>
          <a:p>
            <a:pPr lvl="0">
              <a:buFontTx/>
              <a:buChar char="•"/>
            </a:pPr>
            <a:endParaRPr lang="en-US" sz="1000" dirty="0"/>
          </a:p>
        </p:txBody>
      </p:sp>
      <p:sp>
        <p:nvSpPr>
          <p:cNvPr id="91140" name="Text Box 4"/>
          <p:cNvSpPr txBox="1">
            <a:spLocks noChangeArrowheads="1"/>
          </p:cNvSpPr>
          <p:nvPr/>
        </p:nvSpPr>
        <p:spPr bwMode="auto">
          <a:xfrm>
            <a:off x="2590800" y="329248"/>
            <a:ext cx="3810000" cy="1391232"/>
          </a:xfrm>
          <a:prstGeom prst="rect">
            <a:avLst/>
          </a:prstGeom>
          <a:noFill/>
          <a:ln w="9525">
            <a:noFill/>
            <a:miter lim="800000"/>
            <a:headEnd/>
            <a:tailEnd/>
          </a:ln>
          <a:effectLst/>
        </p:spPr>
        <p:txBody>
          <a:bodyPr>
            <a:spAutoFit/>
          </a:bodyPr>
          <a:lstStyle/>
          <a:p>
            <a:r>
              <a:rPr lang="en-CA" sz="1400" dirty="0"/>
              <a:t>Successful gardening begins with the soil.  The easiest, most dramatic way to improve any garden is to improve its soil.  Healthy soil produces robust plants, enabling them to fight off pests and diseases and to flower and fruit in greater abundance.</a:t>
            </a:r>
            <a:endParaRPr lang="en-US" sz="14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5140267-AC8B-4F36-8756-F6C6C1B64ECD}" type="slidenum">
              <a:rPr lang="en-US"/>
              <a:pPr/>
              <a:t>14</a:t>
            </a:fld>
            <a:endParaRPr lang="en-US"/>
          </a:p>
        </p:txBody>
      </p:sp>
      <p:sp>
        <p:nvSpPr>
          <p:cNvPr id="252930" name="Rectangle 2"/>
          <p:cNvSpPr>
            <a:spLocks noGrp="1" noRot="1" noChangeAspect="1" noChangeArrowheads="1" noTextEdit="1"/>
          </p:cNvSpPr>
          <p:nvPr>
            <p:ph type="sldImg"/>
          </p:nvPr>
        </p:nvSpPr>
        <p:spPr>
          <a:xfrm>
            <a:off x="184150" y="231775"/>
            <a:ext cx="2374900" cy="1782763"/>
          </a:xfrm>
          <a:ln/>
        </p:spPr>
      </p:sp>
      <p:sp>
        <p:nvSpPr>
          <p:cNvPr id="252931" name="Rectangle 3"/>
          <p:cNvSpPr>
            <a:spLocks noGrp="1" noChangeArrowheads="1"/>
          </p:cNvSpPr>
          <p:nvPr>
            <p:ph type="body" idx="1"/>
          </p:nvPr>
        </p:nvSpPr>
        <p:spPr>
          <a:xfrm>
            <a:off x="260648" y="2271936"/>
            <a:ext cx="6336704" cy="4183063"/>
          </a:xfrm>
        </p:spPr>
        <p:txBody>
          <a:bodyPr/>
          <a:lstStyle/>
          <a:p>
            <a:pPr>
              <a:lnSpc>
                <a:spcPct val="90000"/>
              </a:lnSpc>
              <a:buFontTx/>
              <a:buChar char="•"/>
            </a:pPr>
            <a:r>
              <a:rPr lang="en-US" altLang="ko-KR" sz="1400">
                <a:ea typeface="굴림" charset="-127"/>
              </a:rPr>
              <a:t>Good quality soil  Mix as thoroughly as possible with existing soil, to a depth of 4–8 inches for new or vegetable beds. Spread to a depth of 2 inches around plants in existing beds, not touching the plants themselves.</a:t>
            </a:r>
          </a:p>
          <a:p>
            <a:pPr>
              <a:lnSpc>
                <a:spcPct val="90000"/>
              </a:lnSpc>
              <a:buFontTx/>
              <a:buChar char="•"/>
            </a:pPr>
            <a:endParaRPr lang="en-US" altLang="ko-KR" sz="1400">
              <a:ea typeface="굴림" charset="-127"/>
            </a:endParaRPr>
          </a:p>
          <a:p>
            <a:pPr>
              <a:lnSpc>
                <a:spcPct val="90000"/>
              </a:lnSpc>
              <a:buFontTx/>
              <a:buChar char="•"/>
            </a:pPr>
            <a:r>
              <a:rPr lang="en-US" altLang="ko-KR" sz="1400">
                <a:ea typeface="굴림" charset="-127"/>
              </a:rPr>
              <a:t>Composted Yard Waste  Spread annually up to 1 kg/m2. Works best when there is a balance of “browns” (dead leaves, wood shavings) and “greens” (fresh grass clippings, kitchen waste).</a:t>
            </a:r>
          </a:p>
          <a:p>
            <a:pPr>
              <a:lnSpc>
                <a:spcPct val="90000"/>
              </a:lnSpc>
              <a:buFontTx/>
              <a:buChar char="•"/>
            </a:pPr>
            <a:endParaRPr lang="en-US" altLang="ko-KR" sz="1400">
              <a:ea typeface="굴림" charset="-127"/>
            </a:endParaRPr>
          </a:p>
          <a:p>
            <a:pPr>
              <a:lnSpc>
                <a:spcPct val="90000"/>
              </a:lnSpc>
              <a:buFontTx/>
              <a:buChar char="•"/>
            </a:pPr>
            <a:r>
              <a:rPr lang="en-US" altLang="ko-KR" sz="1400">
                <a:ea typeface="굴림" charset="-127"/>
              </a:rPr>
              <a:t>Animal Processing By-products  Blood meal, fish meal and bone meal.</a:t>
            </a:r>
          </a:p>
          <a:p>
            <a:pPr>
              <a:lnSpc>
                <a:spcPct val="90000"/>
              </a:lnSpc>
              <a:buFontTx/>
              <a:buChar char="•"/>
            </a:pPr>
            <a:endParaRPr lang="en-US" altLang="ko-KR" sz="1400">
              <a:ea typeface="굴림" charset="-127"/>
            </a:endParaRPr>
          </a:p>
          <a:p>
            <a:pPr>
              <a:lnSpc>
                <a:spcPct val="90000"/>
              </a:lnSpc>
              <a:buFontTx/>
              <a:buChar char="•"/>
            </a:pPr>
            <a:r>
              <a:rPr lang="en-US" altLang="ko-KR" sz="1400">
                <a:ea typeface="굴림" charset="-127"/>
              </a:rPr>
              <a:t>Mushroom Compost  Mushroom compost waste products, which usually contains chicken manure. </a:t>
            </a:r>
          </a:p>
          <a:p>
            <a:pPr>
              <a:lnSpc>
                <a:spcPct val="90000"/>
              </a:lnSpc>
              <a:buFontTx/>
              <a:buChar char="•"/>
            </a:pPr>
            <a:endParaRPr lang="en-US" altLang="ko-KR" sz="1400">
              <a:ea typeface="굴림" charset="-127"/>
            </a:endParaRPr>
          </a:p>
          <a:p>
            <a:pPr>
              <a:lnSpc>
                <a:spcPct val="90000"/>
              </a:lnSpc>
              <a:buFontTx/>
              <a:buChar char="•"/>
            </a:pPr>
            <a:r>
              <a:rPr lang="en-US" altLang="ko-KR" sz="1400">
                <a:ea typeface="굴림" charset="-127"/>
              </a:rPr>
              <a:t>Green Manure  Ground up plant products or cover crops—plants that are seeded, grown and then plowed into the garden soil to provide green manure (nitrogen).  </a:t>
            </a:r>
          </a:p>
          <a:p>
            <a:pPr>
              <a:lnSpc>
                <a:spcPct val="90000"/>
              </a:lnSpc>
              <a:buFontTx/>
              <a:buChar char="•"/>
            </a:pPr>
            <a:endParaRPr lang="en-US" altLang="ko-KR" sz="1400">
              <a:ea typeface="굴림" charset="-127"/>
            </a:endParaRPr>
          </a:p>
          <a:p>
            <a:pPr>
              <a:lnSpc>
                <a:spcPct val="90000"/>
              </a:lnSpc>
              <a:buFontTx/>
              <a:buChar char="•"/>
            </a:pPr>
            <a:r>
              <a:rPr lang="en-US" altLang="ko-KR" sz="1400">
                <a:ea typeface="굴림" charset="-127"/>
              </a:rPr>
              <a:t>Seaweed  Seaweed applied to plants and soil.  It reduces transplant shock, increases frost resistance and improve crop storage.</a:t>
            </a:r>
          </a:p>
          <a:p>
            <a:pPr>
              <a:lnSpc>
                <a:spcPct val="90000"/>
              </a:lnSpc>
              <a:buFontTx/>
              <a:buChar char="•"/>
            </a:pPr>
            <a:endParaRPr lang="en-US" altLang="ko-KR" sz="1400">
              <a:ea typeface="굴림" charset="-127"/>
            </a:endParaRPr>
          </a:p>
          <a:p>
            <a:pPr>
              <a:lnSpc>
                <a:spcPct val="90000"/>
              </a:lnSpc>
              <a:buFontTx/>
              <a:buChar char="•"/>
            </a:pPr>
            <a:r>
              <a:rPr lang="en-US" altLang="ko-KR" sz="1400">
                <a:ea typeface="굴림" charset="-127"/>
              </a:rPr>
              <a:t>Animal Manure Use well composted animal manures from animals that eat vegetation. These should be as litter free as possible.</a:t>
            </a:r>
          </a:p>
          <a:p>
            <a:pPr>
              <a:lnSpc>
                <a:spcPct val="90000"/>
              </a:lnSpc>
              <a:buFontTx/>
              <a:buChar char="•"/>
            </a:pPr>
            <a:endParaRPr lang="en-US" altLang="ko-KR" sz="1400">
              <a:ea typeface="굴림" charset="-127"/>
            </a:endParaRPr>
          </a:p>
          <a:p>
            <a:pPr>
              <a:lnSpc>
                <a:spcPct val="90000"/>
              </a:lnSpc>
              <a:buFontTx/>
              <a:buChar char="•"/>
            </a:pPr>
            <a:r>
              <a:rPr lang="en-US" altLang="ko-KR" sz="1400">
                <a:ea typeface="굴림" charset="-127"/>
              </a:rPr>
              <a:t>Manure Tea  Made with equal parts of manure and water, and left to steep for 24 hours.</a:t>
            </a:r>
          </a:p>
          <a:p>
            <a:pPr>
              <a:lnSpc>
                <a:spcPct val="90000"/>
              </a:lnSpc>
              <a:buFontTx/>
              <a:buChar char="•"/>
            </a:pPr>
            <a:endParaRPr lang="en-US" altLang="ko-KR" sz="1400">
              <a:ea typeface="굴림" charset="-127"/>
            </a:endParaRPr>
          </a:p>
          <a:p>
            <a:pPr>
              <a:lnSpc>
                <a:spcPct val="90000"/>
              </a:lnSpc>
              <a:buFontTx/>
              <a:buChar char="•"/>
            </a:pPr>
            <a:r>
              <a:rPr lang="en-US" altLang="ko-KR" sz="1400">
                <a:ea typeface="굴림" charset="-127"/>
              </a:rPr>
              <a:t>Mulch  Any organic material that is placed on the soil surface around plants, to preserve moisture and suppress weeds. Leaves, straw, pine bark, pine needles and wood chips are excellent choices.</a:t>
            </a:r>
            <a:endParaRPr lang="en-US" sz="1400"/>
          </a:p>
          <a:p>
            <a:pPr>
              <a:lnSpc>
                <a:spcPct val="90000"/>
              </a:lnSpc>
            </a:pPr>
            <a:endParaRPr lang="en-US"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75D6C4C5-DFE1-4D37-B283-1634FD417ECC}" type="slidenum">
              <a:rPr lang="en-US"/>
              <a:pPr/>
              <a:t>15</a:t>
            </a:fld>
            <a:endParaRPr lang="en-US"/>
          </a:p>
        </p:txBody>
      </p:sp>
      <p:sp>
        <p:nvSpPr>
          <p:cNvPr id="2529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52931" name="Rectangle 3"/>
          <p:cNvSpPr>
            <a:spLocks noGrp="1" noChangeArrowheads="1"/>
          </p:cNvSpPr>
          <p:nvPr>
            <p:ph type="body" idx="1"/>
          </p:nvPr>
        </p:nvSpPr>
        <p:spPr/>
        <p:txBody>
          <a:bodyPr/>
          <a:lstStyle/>
          <a:p>
            <a:pPr eaLnBrk="1" hangingPunct="1">
              <a:defRPr/>
            </a:pPr>
            <a:endParaRPr lang="en-CA"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9EB05E3-BABC-495F-ABC7-F6A2DD7CA2C0}" type="slidenum">
              <a:rPr lang="en-US"/>
              <a:pPr/>
              <a:t>16</a:t>
            </a:fld>
            <a:endParaRPr lang="en-US"/>
          </a:p>
        </p:txBody>
      </p:sp>
      <p:sp>
        <p:nvSpPr>
          <p:cNvPr id="254978" name="Rectangle 2"/>
          <p:cNvSpPr>
            <a:spLocks noGrp="1" noRot="1" noChangeAspect="1" noChangeArrowheads="1" noTextEdit="1"/>
          </p:cNvSpPr>
          <p:nvPr>
            <p:ph type="sldImg"/>
          </p:nvPr>
        </p:nvSpPr>
        <p:spPr>
          <a:xfrm>
            <a:off x="184150" y="231775"/>
            <a:ext cx="2374900" cy="1782763"/>
          </a:xfrm>
          <a:ln/>
        </p:spPr>
      </p:sp>
      <p:sp>
        <p:nvSpPr>
          <p:cNvPr id="5" name="Notes Placeholder 4"/>
          <p:cNvSpPr>
            <a:spLocks noGrp="1"/>
          </p:cNvSpPr>
          <p:nvPr>
            <p:ph type="body" sz="quarter" idx="10"/>
          </p:nvPr>
        </p:nvSpPr>
        <p:spPr/>
        <p:txBody>
          <a:bodyPr>
            <a:normAutofit/>
          </a:bodyPr>
          <a:lstStyle/>
          <a:p>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D157909-110D-4A95-AC32-B5C3D2A62521}" type="slidenum">
              <a:rPr lang="en-US"/>
              <a:pPr/>
              <a:t>17</a:t>
            </a:fld>
            <a:endParaRPr lang="en-US"/>
          </a:p>
        </p:txBody>
      </p:sp>
      <p:sp>
        <p:nvSpPr>
          <p:cNvPr id="144386" name="Rectangle 2"/>
          <p:cNvSpPr>
            <a:spLocks noGrp="1" noRot="1" noChangeAspect="1" noChangeArrowheads="1" noTextEdit="1"/>
          </p:cNvSpPr>
          <p:nvPr>
            <p:ph type="sldImg"/>
          </p:nvPr>
        </p:nvSpPr>
        <p:spPr>
          <a:xfrm>
            <a:off x="184150" y="231775"/>
            <a:ext cx="2374900" cy="1782763"/>
          </a:xfrm>
          <a:ln/>
        </p:spPr>
      </p:sp>
      <p:sp>
        <p:nvSpPr>
          <p:cNvPr id="144387" name="Rectangle 3"/>
          <p:cNvSpPr>
            <a:spLocks noGrp="1" noChangeArrowheads="1"/>
          </p:cNvSpPr>
          <p:nvPr>
            <p:ph type="body" idx="1"/>
          </p:nvPr>
        </p:nvSpPr>
        <p:spPr>
          <a:xfrm>
            <a:off x="332656" y="2703984"/>
            <a:ext cx="6192688" cy="4183063"/>
          </a:xfrm>
        </p:spPr>
        <p:txBody>
          <a:bodyPr/>
          <a:lstStyle/>
          <a:p>
            <a:pPr>
              <a:buFontTx/>
              <a:buChar char="•"/>
            </a:pPr>
            <a:r>
              <a:rPr lang="en-US" altLang="ko-KR" dirty="0">
                <a:ea typeface="굴림" charset="-127"/>
              </a:rPr>
              <a:t>Keep your grass thick and healthy by using a mulching mower, leaving the clippings in place.  Cut your grass to no less than 2” tall.  In fall, keep the lawn clear of leaves. These should be raked onto perennial beds where they will be broken down by worms to increase the humus content and fertility of your </a:t>
            </a:r>
            <a:r>
              <a:rPr lang="en-US" altLang="ko-KR" dirty="0" smtClean="0">
                <a:ea typeface="굴림" charset="-127"/>
              </a:rPr>
              <a:t>soil</a:t>
            </a:r>
            <a:endParaRPr lang="en-US" sz="1800" dirty="0"/>
          </a:p>
          <a:p>
            <a:r>
              <a:rPr lang="en-US" sz="1800" dirty="0"/>
              <a:t>Routine </a:t>
            </a:r>
            <a:r>
              <a:rPr lang="en-US" sz="1800" dirty="0" smtClean="0"/>
              <a:t>Care</a:t>
            </a:r>
            <a:endParaRPr lang="en-US" sz="1800" dirty="0"/>
          </a:p>
          <a:p>
            <a:pPr lvl="1"/>
            <a:r>
              <a:rPr lang="en-US" sz="1800" dirty="0"/>
              <a:t>Mow high</a:t>
            </a:r>
          </a:p>
          <a:p>
            <a:pPr lvl="1"/>
            <a:r>
              <a:rPr lang="en-US" sz="1800" dirty="0"/>
              <a:t>Mulch clippings</a:t>
            </a:r>
          </a:p>
          <a:p>
            <a:pPr lvl="1"/>
            <a:r>
              <a:rPr lang="en-US" sz="1800" dirty="0"/>
              <a:t>Water deeply</a:t>
            </a:r>
          </a:p>
          <a:p>
            <a:pPr lvl="1"/>
            <a:r>
              <a:rPr lang="en-US" sz="1800" dirty="0"/>
              <a:t>Address the cause of bare spots</a:t>
            </a:r>
          </a:p>
          <a:p>
            <a:pPr lvl="1"/>
            <a:r>
              <a:rPr lang="en-US" sz="1800" dirty="0"/>
              <a:t>Remove occasional weeds by hand</a:t>
            </a:r>
          </a:p>
          <a:p>
            <a:pPr lvl="1"/>
            <a:r>
              <a:rPr lang="en-US" sz="1800" dirty="0"/>
              <a:t>Get your soil tested if weeds are persistent</a:t>
            </a:r>
          </a:p>
          <a:p>
            <a:pPr lvl="1"/>
            <a:endParaRPr lang="en-US" sz="1800" dirty="0"/>
          </a:p>
          <a:p>
            <a:r>
              <a:rPr lang="en-US" sz="1800" dirty="0"/>
              <a:t>Seasonal care</a:t>
            </a:r>
          </a:p>
          <a:p>
            <a:pPr lvl="1"/>
            <a:r>
              <a:rPr lang="en-US" sz="1800" dirty="0"/>
              <a:t>Rake in spring</a:t>
            </a:r>
          </a:p>
          <a:p>
            <a:pPr lvl="1"/>
            <a:r>
              <a:rPr lang="en-US" sz="1800" dirty="0"/>
              <a:t>Fertilize in spring</a:t>
            </a:r>
          </a:p>
          <a:p>
            <a:pPr lvl="1"/>
            <a:r>
              <a:rPr lang="en-US" sz="1800" dirty="0"/>
              <a:t>Aerate in late spring or fall</a:t>
            </a:r>
          </a:p>
          <a:p>
            <a:pPr lvl="1"/>
            <a:r>
              <a:rPr lang="en-US" sz="1800" dirty="0"/>
              <a:t>Top dress with compost from late spring to late summer</a:t>
            </a:r>
          </a:p>
          <a:p>
            <a:pPr lvl="1"/>
            <a:r>
              <a:rPr lang="en-US" sz="1800" dirty="0"/>
              <a:t>Over seed</a:t>
            </a:r>
          </a:p>
          <a:p>
            <a:pPr lvl="1"/>
            <a:r>
              <a:rPr lang="en-US" sz="1800" dirty="0"/>
              <a:t>Fertilize in fall</a:t>
            </a:r>
          </a:p>
          <a:p>
            <a:pPr lvl="1"/>
            <a:endParaRPr lang="en-US" sz="1800" dirty="0"/>
          </a:p>
          <a:p>
            <a:endParaRPr lang="en-US" sz="1800" dirty="0">
              <a:solidFill>
                <a:schemeClr val="folHlin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BA59407-93EA-456B-A0AA-14942E6C2FA5}" type="slidenum">
              <a:rPr lang="en-US"/>
              <a:pPr/>
              <a:t>18</a:t>
            </a:fld>
            <a:endParaRPr lang="en-US"/>
          </a:p>
        </p:txBody>
      </p:sp>
      <p:sp>
        <p:nvSpPr>
          <p:cNvPr id="117762" name="Rectangle 2"/>
          <p:cNvSpPr>
            <a:spLocks noGrp="1" noRot="1" noChangeAspect="1" noChangeArrowheads="1" noTextEdit="1"/>
          </p:cNvSpPr>
          <p:nvPr>
            <p:ph type="sldImg"/>
          </p:nvPr>
        </p:nvSpPr>
        <p:spPr>
          <a:xfrm>
            <a:off x="184150" y="231775"/>
            <a:ext cx="2374900" cy="1782763"/>
          </a:xfrm>
          <a:ln/>
        </p:spPr>
      </p:sp>
      <p:sp>
        <p:nvSpPr>
          <p:cNvPr id="117763" name="Rectangle 3"/>
          <p:cNvSpPr>
            <a:spLocks noGrp="1" noChangeArrowheads="1"/>
          </p:cNvSpPr>
          <p:nvPr>
            <p:ph type="body" idx="1"/>
          </p:nvPr>
        </p:nvSpPr>
        <p:spPr>
          <a:xfrm>
            <a:off x="404664" y="2487960"/>
            <a:ext cx="5760640" cy="4183063"/>
          </a:xfrm>
        </p:spPr>
        <p:txBody>
          <a:bodyPr/>
          <a:lstStyle/>
          <a:p>
            <a:pPr>
              <a:buFontTx/>
              <a:buChar char="•"/>
            </a:pPr>
            <a:r>
              <a:rPr lang="en-US" sz="1800" dirty="0"/>
              <a:t>Integrated Pest Management (IPM) is an effective and environmentally sensitive approach to pest management that relies on a combination of common-sense practices. </a:t>
            </a:r>
          </a:p>
          <a:p>
            <a:pPr>
              <a:buFontTx/>
              <a:buChar char="•"/>
            </a:pPr>
            <a:endParaRPr lang="en-US" sz="1800" dirty="0"/>
          </a:p>
          <a:p>
            <a:pPr>
              <a:buFontTx/>
              <a:buChar char="•"/>
            </a:pPr>
            <a:r>
              <a:rPr lang="en-US" sz="1800" dirty="0"/>
              <a:t>IPM programs use information on the life cycles of pests and their interaction with the environment to manage pest damage by the most economical means, and with the least possible hazard to people, property, and the environment.</a:t>
            </a:r>
          </a:p>
          <a:p>
            <a:pPr>
              <a:buFontTx/>
              <a:buChar char="•"/>
            </a:pPr>
            <a:endParaRPr lang="en-US" sz="1800" dirty="0"/>
          </a:p>
          <a:p>
            <a:pPr>
              <a:buFontTx/>
              <a:buChar char="•"/>
            </a:pPr>
            <a:r>
              <a:rPr lang="en-US" sz="1800" dirty="0"/>
              <a:t>While the IPM approach is in widespread use in agriculture, it is also appropriate for non-agricultural settings, such as the home, garden, and workplace. </a:t>
            </a:r>
          </a:p>
          <a:p>
            <a:pPr>
              <a:buFontTx/>
              <a:buChar char="•"/>
            </a:pPr>
            <a:endParaRPr lang="en-US" sz="1800" dirty="0"/>
          </a:p>
          <a:p>
            <a:pPr>
              <a:buFontTx/>
              <a:buChar char="•"/>
            </a:pPr>
            <a:r>
              <a:rPr lang="en-US" sz="1800" b="1" i="1" dirty="0"/>
              <a:t>NOW, let’s look at common disease and insects pests.  It’s important to be able to recognize the pest you have in order to choose the right control measure.</a:t>
            </a:r>
          </a:p>
          <a:p>
            <a:pPr>
              <a:buFontTx/>
              <a:buChar char="•"/>
            </a:pPr>
            <a:endParaRPr lang="en-US" sz="1800" dirty="0"/>
          </a:p>
          <a:p>
            <a:endParaRPr lang="en-US" sz="18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89418476-DF90-48C7-9C5A-1A14FF2B9A9E}" type="slidenum">
              <a:rPr lang="en-US"/>
              <a:pPr/>
              <a:t>19</a:t>
            </a:fld>
            <a:endParaRPr lang="en-US"/>
          </a:p>
        </p:txBody>
      </p:sp>
      <p:sp>
        <p:nvSpPr>
          <p:cNvPr id="271362" name="Rectangle 2"/>
          <p:cNvSpPr>
            <a:spLocks noGrp="1" noRot="1" noChangeAspect="1" noChangeArrowheads="1" noTextEdit="1"/>
          </p:cNvSpPr>
          <p:nvPr>
            <p:ph type="sldImg"/>
          </p:nvPr>
        </p:nvSpPr>
        <p:spPr>
          <a:xfrm>
            <a:off x="1124744" y="471736"/>
            <a:ext cx="4648200" cy="3486150"/>
          </a:xfrm>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p:txBody>
          <a:bodyPr/>
          <a:lstStyle/>
          <a:p>
            <a:pPr eaLnBrk="1" hangingPunct="1">
              <a:defRPr/>
            </a:pPr>
            <a:endParaRPr lang="en-CA"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5F1FD8D-B8F3-4901-9326-B1583E5FD200}" type="slidenum">
              <a:rPr lang="en-US"/>
              <a:pPr/>
              <a:t>2</a:t>
            </a:fld>
            <a:endParaRPr lang="en-US"/>
          </a:p>
        </p:txBody>
      </p:sp>
      <p:sp>
        <p:nvSpPr>
          <p:cNvPr id="15362" name="Rectangle 2"/>
          <p:cNvSpPr>
            <a:spLocks noGrp="1" noRot="1" noChangeAspect="1" noChangeArrowheads="1" noTextEdit="1"/>
          </p:cNvSpPr>
          <p:nvPr>
            <p:ph type="sldImg"/>
          </p:nvPr>
        </p:nvSpPr>
        <p:spPr>
          <a:xfrm>
            <a:off x="1772816" y="327720"/>
            <a:ext cx="2374900" cy="1782763"/>
          </a:xfrm>
          <a:ln/>
        </p:spPr>
      </p:sp>
      <p:sp>
        <p:nvSpPr>
          <p:cNvPr id="15363" name="Rectangle 3"/>
          <p:cNvSpPr>
            <a:spLocks noGrp="1" noChangeArrowheads="1"/>
          </p:cNvSpPr>
          <p:nvPr>
            <p:ph type="body" idx="1"/>
          </p:nvPr>
        </p:nvSpPr>
        <p:spPr>
          <a:xfrm>
            <a:off x="404664" y="2631976"/>
            <a:ext cx="5904656" cy="4183063"/>
          </a:xfrm>
        </p:spPr>
        <p:txBody>
          <a:bodyPr/>
          <a:lstStyle/>
          <a:p>
            <a:pPr>
              <a:buFont typeface="Symbol" pitchFamily="18" charset="2"/>
              <a:buChar char=""/>
            </a:pPr>
            <a:r>
              <a:rPr lang="en-CA" sz="1800" dirty="0"/>
              <a:t>Instead of reaching for a chemical, professionals in the horticultural industry are increasingly in agreement that problems need to be treated in a holistic manner.   Avoiding the use of pesticides and inorganic fertilizers that interfere with soil health and kill many of the creatures on which healthy soil depends.</a:t>
            </a:r>
          </a:p>
          <a:p>
            <a:pPr>
              <a:buFont typeface="Symbol" pitchFamily="18" charset="2"/>
              <a:buChar char=""/>
            </a:pPr>
            <a:endParaRPr lang="en-CA" sz="1800" dirty="0"/>
          </a:p>
          <a:p>
            <a:pPr>
              <a:buFont typeface="Symbol" pitchFamily="18" charset="2"/>
              <a:buChar char=""/>
            </a:pPr>
            <a:r>
              <a:rPr lang="en-CA" sz="1800" dirty="0"/>
              <a:t>They seek the cause of the problem and rely on a combination of treatments that are less drastic and that won’t disturb the ecosystem balance. </a:t>
            </a:r>
            <a:endParaRPr lang="en-US" sz="1800" dirty="0"/>
          </a:p>
          <a:p>
            <a:endParaRPr lang="en-US" sz="1800" dirty="0"/>
          </a:p>
          <a:p>
            <a:pPr>
              <a:buFontTx/>
              <a:buChar char="•"/>
            </a:pPr>
            <a:r>
              <a:rPr lang="en-CA" sz="1800" dirty="0"/>
              <a:t>This approach, called Integrated Pest Management, deals with insect and disease pests through a combination of strategies: cultural, natural, physical and biological.  It’s an effective, economical and environmentally friendly method of controlling pests (and some diseases).</a:t>
            </a:r>
          </a:p>
          <a:p>
            <a:pPr lvl="1">
              <a:buFontTx/>
              <a:buChar char="•"/>
            </a:pPr>
            <a:r>
              <a:rPr lang="en-CA" sz="1800" dirty="0"/>
              <a:t>Focuses first on prevention and then on control</a:t>
            </a:r>
          </a:p>
          <a:p>
            <a:pPr lvl="1">
              <a:buFontTx/>
              <a:buChar char="•"/>
            </a:pPr>
            <a:r>
              <a:rPr lang="en-US" sz="1800" dirty="0"/>
              <a:t>Includes choosing the right plants for your site</a:t>
            </a:r>
          </a:p>
          <a:p>
            <a:pPr lvl="1">
              <a:buFontTx/>
              <a:buChar char="•"/>
            </a:pPr>
            <a:r>
              <a:rPr lang="en-US" sz="1800" dirty="0"/>
              <a:t>Understands that some measure of pest infestation is acceptable.  Perfection is not reasonable.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9E79321-8D58-4DD4-ADE6-0417BCEEA2B9}" type="slidenum">
              <a:rPr lang="en-US"/>
              <a:pPr/>
              <a:t>20</a:t>
            </a:fld>
            <a:endParaRPr lang="en-US"/>
          </a:p>
        </p:txBody>
      </p:sp>
      <p:sp>
        <p:nvSpPr>
          <p:cNvPr id="263170" name="Rectangle 2"/>
          <p:cNvSpPr>
            <a:spLocks noGrp="1" noRot="1" noChangeAspect="1" noChangeArrowheads="1" noTextEdit="1"/>
          </p:cNvSpPr>
          <p:nvPr>
            <p:ph type="sldImg"/>
          </p:nvPr>
        </p:nvSpPr>
        <p:spPr>
          <a:xfrm>
            <a:off x="184150" y="231775"/>
            <a:ext cx="2374900" cy="1782763"/>
          </a:xfrm>
          <a:ln/>
        </p:spPr>
      </p:sp>
      <p:sp>
        <p:nvSpPr>
          <p:cNvPr id="263171" name="Rectangle 3"/>
          <p:cNvSpPr>
            <a:spLocks noGrp="1" noChangeArrowheads="1"/>
          </p:cNvSpPr>
          <p:nvPr>
            <p:ph type="body" idx="1"/>
          </p:nvPr>
        </p:nvSpPr>
        <p:spPr>
          <a:xfrm>
            <a:off x="332656" y="2271936"/>
            <a:ext cx="5677272" cy="4183063"/>
          </a:xfrm>
        </p:spPr>
        <p:txBody>
          <a:bodyPr/>
          <a:lstStyle/>
          <a:p>
            <a:pPr>
              <a:buFontTx/>
              <a:buChar char="•"/>
            </a:pPr>
            <a:r>
              <a:rPr lang="en-US" altLang="ko-KR" sz="1400" dirty="0">
                <a:ea typeface="굴림" charset="-127"/>
              </a:rPr>
              <a:t>Removing Weeds:  Pull weeds by hand—a variety of hand tools are available for this purpose.  A few days after rain or watering is best. Weeds with taproots will re-grow foliage; however, each successive removal will reduce the energy stored in the root and eventually kill it. Weeds often are homes to disease and insect pests (eggs) and provide root competition to your plants.</a:t>
            </a:r>
          </a:p>
          <a:p>
            <a:pPr>
              <a:buFontTx/>
              <a:buChar char="•"/>
            </a:pPr>
            <a:endParaRPr lang="en-US" altLang="ko-KR" sz="1400" dirty="0">
              <a:ea typeface="굴림" charset="-127"/>
            </a:endParaRPr>
          </a:p>
          <a:p>
            <a:pPr>
              <a:buFontTx/>
              <a:buChar char="•"/>
            </a:pPr>
            <a:r>
              <a:rPr lang="en-US" altLang="ko-KR" sz="1400" dirty="0">
                <a:ea typeface="굴림" charset="-127"/>
              </a:rPr>
              <a:t>Removing Diseases:  Manage contained infestations by picking off and disposing of affected leaves, or by pruning and disinfecting. Sometimes, the best method to protect other plants is to remove the infected plant completely.</a:t>
            </a:r>
          </a:p>
          <a:p>
            <a:r>
              <a:rPr lang="en-US" altLang="ko-KR" sz="1400" dirty="0">
                <a:ea typeface="굴림" charset="-127"/>
              </a:rPr>
              <a:t> </a:t>
            </a:r>
          </a:p>
          <a:p>
            <a:pPr>
              <a:buFontTx/>
              <a:buChar char="•"/>
            </a:pPr>
            <a:r>
              <a:rPr lang="en-US" altLang="ko-KR" sz="1400" dirty="0">
                <a:ea typeface="굴림" charset="-127"/>
              </a:rPr>
              <a:t>Removing Insects:  Handpick insects that are large enough—beetles, weevils and caterpillars. Remove tent caterpillar nests at night or on overcast days when they will be at home. Use traps to reduce many pests. Snails and slugs collect under mulch and debris; kill them by squashing or drowning. Trap earwigs in short sections of hose and collect in the morning, drowning them in a bucket of water with a few drops of dish soap.</a:t>
            </a:r>
          </a:p>
          <a:p>
            <a:pPr>
              <a:buFontTx/>
              <a:buChar char="•"/>
            </a:pPr>
            <a:endParaRPr lang="en-US" altLang="ko-KR" sz="1400" dirty="0">
              <a:ea typeface="굴림" charset="-127"/>
            </a:endParaRPr>
          </a:p>
          <a:p>
            <a:pPr>
              <a:buFontTx/>
              <a:buChar char="•"/>
            </a:pPr>
            <a:r>
              <a:rPr lang="en-US" altLang="ko-KR" sz="1400" dirty="0">
                <a:ea typeface="굴림" charset="-127"/>
              </a:rPr>
              <a:t>Water:  Apply a forceful spray of water to control aphids and mites. Although they can climb back on, their mouthparts will have been damaged and they will be unable to feed.</a:t>
            </a:r>
          </a:p>
          <a:p>
            <a:pPr>
              <a:buFontTx/>
              <a:buChar char="•"/>
            </a:pPr>
            <a:endParaRPr lang="en-US" altLang="ko-KR" sz="1400" dirty="0">
              <a:ea typeface="굴림" charset="-127"/>
            </a:endParaRPr>
          </a:p>
          <a:p>
            <a:pPr>
              <a:buFontTx/>
              <a:buChar char="•"/>
            </a:pPr>
            <a:r>
              <a:rPr lang="en-US" altLang="ko-KR" sz="1400" dirty="0">
                <a:ea typeface="굴림" charset="-127"/>
              </a:rPr>
              <a:t>Barrier:  Sticky insect barriers can prevent insects such as caterpillars from climbing fruit trees. Piling deep straw mulch around plants helps prevent Colorado potato/cucumber beetles from moving from plant to plant</a:t>
            </a:r>
            <a:endParaRPr lang="en-US" sz="14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78064DA-D1D0-4E41-BF17-8EC8E08DA3E0}" type="slidenum">
              <a:rPr lang="en-US"/>
              <a:pPr/>
              <a:t>21</a:t>
            </a:fld>
            <a:endParaRPr lang="en-US"/>
          </a:p>
        </p:txBody>
      </p:sp>
      <p:sp>
        <p:nvSpPr>
          <p:cNvPr id="267266" name="Rectangle 2"/>
          <p:cNvSpPr>
            <a:spLocks noGrp="1" noRot="1" noChangeAspect="1" noChangeArrowheads="1" noTextEdit="1"/>
          </p:cNvSpPr>
          <p:nvPr>
            <p:ph type="sldImg"/>
          </p:nvPr>
        </p:nvSpPr>
        <p:spPr>
          <a:xfrm>
            <a:off x="184150" y="231775"/>
            <a:ext cx="2374900" cy="1782763"/>
          </a:xfrm>
          <a:ln/>
        </p:spPr>
      </p:sp>
      <p:sp>
        <p:nvSpPr>
          <p:cNvPr id="267267" name="Rectangle 3"/>
          <p:cNvSpPr>
            <a:spLocks noGrp="1" noChangeArrowheads="1"/>
          </p:cNvSpPr>
          <p:nvPr>
            <p:ph type="body" idx="1"/>
          </p:nvPr>
        </p:nvSpPr>
        <p:spPr>
          <a:xfrm>
            <a:off x="0" y="2199928"/>
            <a:ext cx="6381328" cy="4183063"/>
          </a:xfrm>
        </p:spPr>
        <p:txBody>
          <a:bodyPr/>
          <a:lstStyle/>
          <a:p>
            <a:pPr>
              <a:lnSpc>
                <a:spcPct val="80000"/>
              </a:lnSpc>
              <a:buFontTx/>
              <a:buChar char="•"/>
            </a:pPr>
            <a:r>
              <a:rPr lang="en-CA" sz="1800" b="1" dirty="0"/>
              <a:t>Copper Sulphate </a:t>
            </a:r>
            <a:r>
              <a:rPr lang="en-CA" sz="1800" dirty="0"/>
              <a:t>is a fungicide/</a:t>
            </a:r>
            <a:r>
              <a:rPr lang="en-CA" sz="1800" dirty="0" err="1"/>
              <a:t>bacteriacide</a:t>
            </a:r>
            <a:r>
              <a:rPr lang="en-CA" sz="1800" dirty="0"/>
              <a:t>. When mixed (8 ounces) with Lime (5 ounces) in 6 gallons of water, it forms Bordeaux Mix, touted to be a great fungicide for ornamentals.</a:t>
            </a:r>
          </a:p>
          <a:p>
            <a:pPr>
              <a:lnSpc>
                <a:spcPct val="80000"/>
              </a:lnSpc>
              <a:buFontTx/>
              <a:buChar char="•"/>
            </a:pPr>
            <a:endParaRPr lang="en-CA" sz="1800" dirty="0"/>
          </a:p>
          <a:p>
            <a:pPr>
              <a:lnSpc>
                <a:spcPct val="80000"/>
              </a:lnSpc>
              <a:buFontTx/>
              <a:buChar char="•"/>
            </a:pPr>
            <a:r>
              <a:rPr lang="en-CA" sz="1800" b="1" dirty="0"/>
              <a:t>Diatomaceous Earth </a:t>
            </a:r>
            <a:r>
              <a:rPr lang="en-CA" sz="1800" dirty="0"/>
              <a:t>is the ground skeletons of microscopic algae. Its sharp edges puncture insects. Apply to wet foliage or on the ground. Controls aphids, caterpillars, grubs, maggots and slugs.</a:t>
            </a:r>
          </a:p>
          <a:p>
            <a:pPr>
              <a:lnSpc>
                <a:spcPct val="80000"/>
              </a:lnSpc>
              <a:buFontTx/>
              <a:buChar char="•"/>
            </a:pPr>
            <a:endParaRPr lang="en-CA" sz="1800" b="1" dirty="0"/>
          </a:p>
          <a:p>
            <a:pPr>
              <a:lnSpc>
                <a:spcPct val="80000"/>
              </a:lnSpc>
              <a:buFontTx/>
              <a:buChar char="•"/>
            </a:pPr>
            <a:r>
              <a:rPr lang="en-CA" sz="1800" b="1" dirty="0"/>
              <a:t>Dormant Oil   </a:t>
            </a:r>
            <a:r>
              <a:rPr lang="en-CA" sz="1800" dirty="0"/>
              <a:t>Mineral oil used in early spring on dormant woody plants to control eggs and sometimes adults of aphids, leaf roller, mites and scale.</a:t>
            </a:r>
          </a:p>
          <a:p>
            <a:pPr>
              <a:lnSpc>
                <a:spcPct val="80000"/>
              </a:lnSpc>
              <a:buFontTx/>
              <a:buChar char="•"/>
            </a:pPr>
            <a:endParaRPr lang="en-CA" sz="1800" b="1" dirty="0"/>
          </a:p>
          <a:p>
            <a:pPr>
              <a:lnSpc>
                <a:spcPct val="80000"/>
              </a:lnSpc>
              <a:buFontTx/>
              <a:buChar char="•"/>
            </a:pPr>
            <a:r>
              <a:rPr lang="en-CA" sz="1800" b="1" dirty="0"/>
              <a:t>Soap Solutions </a:t>
            </a:r>
            <a:r>
              <a:rPr lang="en-CA" sz="1800" dirty="0"/>
              <a:t>are</a:t>
            </a:r>
            <a:r>
              <a:rPr lang="en-CA" sz="1800" b="1" dirty="0"/>
              <a:t> </a:t>
            </a:r>
            <a:r>
              <a:rPr lang="en-CA" sz="1800" dirty="0"/>
              <a:t>effective insecticides as soap film suffocates them. Mix 3T soap flakes or 3-6 T liquid soap with a gallon of water. Spray, then rinse after 10 minutes.  Effective versus aphids, leaf  hopper, mites, scale and whitefly on contact.</a:t>
            </a:r>
          </a:p>
          <a:p>
            <a:pPr>
              <a:lnSpc>
                <a:spcPct val="80000"/>
              </a:lnSpc>
              <a:buFontTx/>
              <a:buChar char="•"/>
            </a:pPr>
            <a:endParaRPr lang="en-CA" sz="1800" b="1" dirty="0"/>
          </a:p>
          <a:p>
            <a:pPr>
              <a:lnSpc>
                <a:spcPct val="80000"/>
              </a:lnSpc>
              <a:buFontTx/>
              <a:buChar char="•"/>
            </a:pPr>
            <a:r>
              <a:rPr lang="en-CA" sz="1800" b="1" dirty="0"/>
              <a:t>Sulphur   </a:t>
            </a:r>
            <a:r>
              <a:rPr lang="en-CA" sz="1800" dirty="0"/>
              <a:t>Ground up sulphur rock acidifies the soil. Dust on to control powdery mildew, black spot, rust, scab as well as aphids, leaf  hoppers and spider mites.</a:t>
            </a:r>
          </a:p>
          <a:p>
            <a:pPr>
              <a:lnSpc>
                <a:spcPct val="80000"/>
              </a:lnSpc>
              <a:buFontTx/>
              <a:buChar char="•"/>
            </a:pPr>
            <a:endParaRPr lang="en-CA" sz="1800" b="1" dirty="0"/>
          </a:p>
          <a:p>
            <a:pPr>
              <a:lnSpc>
                <a:spcPct val="80000"/>
              </a:lnSpc>
              <a:buFontTx/>
              <a:buChar char="•"/>
            </a:pPr>
            <a:r>
              <a:rPr lang="en-CA" sz="1800" b="1" dirty="0"/>
              <a:t>Spreading </a:t>
            </a:r>
            <a:r>
              <a:rPr lang="en-CA" sz="1800" dirty="0"/>
              <a:t>bone meal, powdered charcoal, lime or wood ash around affected plant will help control maggots and ground insects</a:t>
            </a:r>
            <a:endParaRPr lang="en-US" sz="1800" dirty="0"/>
          </a:p>
          <a:p>
            <a:pPr>
              <a:lnSpc>
                <a:spcPct val="80000"/>
              </a:lnSpc>
            </a:pPr>
            <a:endParaRPr lang="en-US" sz="18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7B374562-1D65-45A2-B818-6A943AD21A77}" type="slidenum">
              <a:rPr lang="en-US"/>
              <a:pPr/>
              <a:t>22</a:t>
            </a:fld>
            <a:endParaRPr lang="en-US"/>
          </a:p>
        </p:txBody>
      </p:sp>
      <p:sp>
        <p:nvSpPr>
          <p:cNvPr id="296962" name="Rectangle 2"/>
          <p:cNvSpPr>
            <a:spLocks noGrp="1" noRot="1" noChangeAspect="1" noChangeArrowheads="1" noTextEdit="1"/>
          </p:cNvSpPr>
          <p:nvPr>
            <p:ph type="sldImg"/>
          </p:nvPr>
        </p:nvSpPr>
        <p:spPr>
          <a:xfrm>
            <a:off x="298450" y="231775"/>
            <a:ext cx="2374900" cy="1782763"/>
          </a:xfrm>
          <a:ln/>
        </p:spPr>
      </p:sp>
      <p:sp>
        <p:nvSpPr>
          <p:cNvPr id="296963" name="Rectangle 3"/>
          <p:cNvSpPr>
            <a:spLocks noGrp="1" noChangeArrowheads="1"/>
          </p:cNvSpPr>
          <p:nvPr>
            <p:ph type="body" idx="1"/>
          </p:nvPr>
        </p:nvSpPr>
        <p:spPr/>
        <p:txBody>
          <a:bodyPr/>
          <a:lstStyle/>
          <a:p>
            <a:pPr>
              <a:lnSpc>
                <a:spcPct val="80000"/>
              </a:lnSpc>
            </a:pPr>
            <a:r>
              <a:rPr lang="en-CA" sz="1800" dirty="0"/>
              <a:t>Creating biological diversity and using naturally derived materials /living organisms will provide habitat for beneficial parasites, pathogens and predators, which will keep pest populations in check. </a:t>
            </a:r>
          </a:p>
          <a:p>
            <a:pPr>
              <a:lnSpc>
                <a:spcPct val="80000"/>
              </a:lnSpc>
            </a:pPr>
            <a:r>
              <a:rPr lang="en-CA" sz="1800" dirty="0"/>
              <a:t> </a:t>
            </a:r>
          </a:p>
          <a:p>
            <a:pPr>
              <a:lnSpc>
                <a:spcPct val="80000"/>
              </a:lnSpc>
            </a:pPr>
            <a:endParaRPr lang="en-US" sz="16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3AB30AC-CB99-4FF5-BD6A-DC065239F86E}" type="slidenum">
              <a:rPr lang="en-US"/>
              <a:pPr/>
              <a:t>23</a:t>
            </a:fld>
            <a:endParaRPr lang="en-US"/>
          </a:p>
        </p:txBody>
      </p:sp>
      <p:sp>
        <p:nvSpPr>
          <p:cNvPr id="292866" name="Rectangle 2"/>
          <p:cNvSpPr>
            <a:spLocks noGrp="1" noRot="1" noChangeAspect="1" noChangeArrowheads="1" noTextEdit="1"/>
          </p:cNvSpPr>
          <p:nvPr>
            <p:ph type="sldImg"/>
          </p:nvPr>
        </p:nvSpPr>
        <p:spPr>
          <a:xfrm>
            <a:off x="298450" y="231775"/>
            <a:ext cx="2374900" cy="1782763"/>
          </a:xfrm>
          <a:ln/>
        </p:spPr>
      </p:sp>
      <p:sp>
        <p:nvSpPr>
          <p:cNvPr id="292867" name="Rectangle 3"/>
          <p:cNvSpPr>
            <a:spLocks noGrp="1" noChangeArrowheads="1"/>
          </p:cNvSpPr>
          <p:nvPr>
            <p:ph type="body" idx="1"/>
          </p:nvPr>
        </p:nvSpPr>
        <p:spPr/>
        <p:txBody>
          <a:bodyPr/>
          <a:lstStyle/>
          <a:p>
            <a:r>
              <a:rPr lang="en-CA" sz="1800" dirty="0"/>
              <a:t>Creating biological diversity and using naturally derived materials /living organisms will provide habitat for beneficial parasites, pathogens and predators, which will keep pest populations in check. </a:t>
            </a:r>
          </a:p>
          <a:p>
            <a:endParaRPr lang="en-CA" sz="1800" dirty="0"/>
          </a:p>
          <a:p>
            <a:pPr>
              <a:buFontTx/>
              <a:buChar char="•"/>
            </a:pPr>
            <a:r>
              <a:rPr lang="en-US" sz="1800" dirty="0"/>
              <a:t>Uses naturally derived materials and living organisms</a:t>
            </a:r>
          </a:p>
          <a:p>
            <a:pPr>
              <a:buFontTx/>
              <a:buChar char="•"/>
            </a:pPr>
            <a:r>
              <a:rPr lang="en-US" sz="1800" dirty="0"/>
              <a:t>Provides habitat for beneficial parasites, pathogens and predators</a:t>
            </a:r>
          </a:p>
          <a:p>
            <a:pPr>
              <a:buFontTx/>
              <a:buChar char="•"/>
            </a:pPr>
            <a:r>
              <a:rPr lang="en-US" sz="1800" dirty="0"/>
              <a:t>Creates biological diversity</a:t>
            </a:r>
          </a:p>
          <a:p>
            <a:endParaRPr lang="en-CA" sz="1800" dirty="0"/>
          </a:p>
          <a:p>
            <a:r>
              <a:rPr lang="en-CA" sz="1800" dirty="0"/>
              <a:t> </a:t>
            </a:r>
          </a:p>
          <a:p>
            <a:endParaRPr lang="en-US" sz="16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8A00B60F-15FC-40F3-BFE3-DDBF6E891AB6}" type="slidenum">
              <a:rPr lang="en-US"/>
              <a:pPr/>
              <a:t>24</a:t>
            </a:fld>
            <a:endParaRPr lang="en-US"/>
          </a:p>
        </p:txBody>
      </p:sp>
      <p:sp>
        <p:nvSpPr>
          <p:cNvPr id="62466" name="Rectangle 2"/>
          <p:cNvSpPr>
            <a:spLocks noGrp="1" noRot="1" noChangeAspect="1" noChangeArrowheads="1" noTextEdit="1"/>
          </p:cNvSpPr>
          <p:nvPr>
            <p:ph type="sldImg"/>
          </p:nvPr>
        </p:nvSpPr>
        <p:spPr>
          <a:xfrm>
            <a:off x="184150" y="231775"/>
            <a:ext cx="2374900" cy="1782763"/>
          </a:xfrm>
          <a:ln/>
        </p:spPr>
      </p:sp>
      <p:sp>
        <p:nvSpPr>
          <p:cNvPr id="62467" name="Rectangle 3"/>
          <p:cNvSpPr>
            <a:spLocks noGrp="1" noChangeArrowheads="1"/>
          </p:cNvSpPr>
          <p:nvPr>
            <p:ph type="body" idx="1"/>
          </p:nvPr>
        </p:nvSpPr>
        <p:spPr>
          <a:xfrm>
            <a:off x="0" y="2415952"/>
            <a:ext cx="6309320" cy="4183063"/>
          </a:xfrm>
        </p:spPr>
        <p:txBody>
          <a:bodyPr/>
          <a:lstStyle/>
          <a:p>
            <a:pPr>
              <a:lnSpc>
                <a:spcPct val="90000"/>
              </a:lnSpc>
            </a:pPr>
            <a:r>
              <a:rPr lang="en-CA" sz="1800" dirty="0"/>
              <a:t>Specific biological pest control treatments include:</a:t>
            </a:r>
          </a:p>
          <a:p>
            <a:pPr>
              <a:lnSpc>
                <a:spcPct val="90000"/>
              </a:lnSpc>
            </a:pPr>
            <a:endParaRPr lang="en-CA" sz="1800" dirty="0"/>
          </a:p>
          <a:p>
            <a:pPr>
              <a:lnSpc>
                <a:spcPct val="90000"/>
              </a:lnSpc>
              <a:buFontTx/>
              <a:buChar char="•"/>
            </a:pPr>
            <a:r>
              <a:rPr lang="en-CA" sz="1800" b="1" i="1" dirty="0"/>
              <a:t>Bacillus </a:t>
            </a:r>
            <a:r>
              <a:rPr lang="en-CA" sz="1800" b="1" i="1" dirty="0" err="1"/>
              <a:t>thuringiensis</a:t>
            </a:r>
            <a:r>
              <a:rPr lang="en-CA" sz="1800" dirty="0"/>
              <a:t> </a:t>
            </a:r>
            <a:r>
              <a:rPr lang="en-CA" sz="1800" b="1" i="1" dirty="0" err="1"/>
              <a:t>kurstaki</a:t>
            </a:r>
            <a:r>
              <a:rPr lang="en-CA" sz="1800" dirty="0"/>
              <a:t>(Bt) – spray on plant foliage to infect insects.  Lasts only a few days, so repeated sprays may be needed.  Will control caterpillars, Colorado potato beetle.   This product is very effective and also very safe.</a:t>
            </a:r>
          </a:p>
          <a:p>
            <a:pPr>
              <a:lnSpc>
                <a:spcPct val="90000"/>
              </a:lnSpc>
              <a:buFontTx/>
              <a:buChar char="•"/>
            </a:pPr>
            <a:endParaRPr lang="en-CA" sz="1800" dirty="0"/>
          </a:p>
          <a:p>
            <a:pPr>
              <a:lnSpc>
                <a:spcPct val="90000"/>
              </a:lnSpc>
              <a:buFontTx/>
              <a:buChar char="•"/>
            </a:pPr>
            <a:r>
              <a:rPr lang="en-CA" sz="1800" b="1" i="1" dirty="0"/>
              <a:t>Bacillus </a:t>
            </a:r>
            <a:r>
              <a:rPr lang="en-CA" sz="1800" b="1" i="1" dirty="0" err="1"/>
              <a:t>thuringiensis</a:t>
            </a:r>
            <a:r>
              <a:rPr lang="en-CA" sz="1800" b="1" i="1" dirty="0"/>
              <a:t> </a:t>
            </a:r>
            <a:r>
              <a:rPr lang="en-CA" sz="1800" b="1" i="1" dirty="0" err="1"/>
              <a:t>tenebrionis</a:t>
            </a:r>
            <a:r>
              <a:rPr lang="en-CA" sz="1800" dirty="0"/>
              <a:t>, controls beetle larvae</a:t>
            </a:r>
          </a:p>
          <a:p>
            <a:pPr>
              <a:lnSpc>
                <a:spcPct val="90000"/>
              </a:lnSpc>
              <a:buFontTx/>
              <a:buChar char="•"/>
            </a:pPr>
            <a:endParaRPr lang="en-US" sz="1800" dirty="0">
              <a:solidFill>
                <a:schemeClr val="hlink"/>
              </a:solidFill>
            </a:endParaRPr>
          </a:p>
          <a:p>
            <a:pPr>
              <a:lnSpc>
                <a:spcPct val="90000"/>
              </a:lnSpc>
              <a:buFontTx/>
              <a:buChar char="•"/>
            </a:pPr>
            <a:r>
              <a:rPr lang="en-CA" sz="1800" b="1" dirty="0"/>
              <a:t>Parasitic nematodes </a:t>
            </a:r>
            <a:r>
              <a:rPr lang="en-CA" sz="1800" dirty="0"/>
              <a:t>– attack beetles in lawn and weevils at the base of evergreens and strawberry plants. They feed on soil insects: borers, cutworms, grubs, root maggots. Use plenty of water so the nematodes will soak down into the root zone where the pests are feeding. Control is most effective when applied to moist soil in the late afternoon or evening. Best to release when pest larvae are known to be present. </a:t>
            </a:r>
            <a:r>
              <a:rPr lang="en-CA" sz="1600" dirty="0">
                <a:solidFill>
                  <a:schemeClr val="folHlink"/>
                </a:solidFill>
              </a:rPr>
              <a:t>I don’t know enough about this point.  There are some bad nematodes.  How can the homeowner tell the difference?</a:t>
            </a:r>
          </a:p>
          <a:p>
            <a:pPr>
              <a:lnSpc>
                <a:spcPct val="90000"/>
              </a:lnSpc>
              <a:buFontTx/>
              <a:buChar char="•"/>
            </a:pPr>
            <a:endParaRPr lang="en-CA" sz="1800" dirty="0"/>
          </a:p>
          <a:p>
            <a:pPr>
              <a:lnSpc>
                <a:spcPct val="90000"/>
              </a:lnSpc>
              <a:buFontTx/>
              <a:buChar char="•"/>
            </a:pPr>
            <a:r>
              <a:rPr lang="en-CA" sz="1800" dirty="0"/>
              <a:t> </a:t>
            </a:r>
            <a:r>
              <a:rPr lang="en-CA" sz="1800" b="1" dirty="0"/>
              <a:t>Predators</a:t>
            </a:r>
            <a:r>
              <a:rPr lang="en-CA" sz="1800" dirty="0"/>
              <a:t> such as ladybugs, lacewings, bats and birds should be encouraged by providing habitat, water sources and nesting material.</a:t>
            </a:r>
          </a:p>
          <a:p>
            <a:pPr>
              <a:lnSpc>
                <a:spcPct val="90000"/>
              </a:lnSpc>
            </a:pPr>
            <a:endParaRPr lang="en-US" sz="14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8963" y="441325"/>
            <a:ext cx="3043237" cy="2281238"/>
          </a:xfrm>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F19BBB41-F87B-41D8-A7F9-F3F19D9A1D33}" type="slidenum">
              <a:rPr lang="en-CA" smtClean="0"/>
              <a:pPr>
                <a:defRPr/>
              </a:pPr>
              <a:t>25</a:t>
            </a:fld>
            <a:endParaRPr lang="en-C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00E61BE4-7202-497E-AB96-0F6CD1E8A409}" type="slidenum">
              <a:rPr lang="en-US"/>
              <a:pPr/>
              <a:t>26</a:t>
            </a:fld>
            <a:endParaRPr lang="en-US"/>
          </a:p>
        </p:txBody>
      </p:sp>
      <p:sp>
        <p:nvSpPr>
          <p:cNvPr id="22530" name="Rectangle 2"/>
          <p:cNvSpPr>
            <a:spLocks noGrp="1" noRot="1" noChangeAspect="1" noChangeArrowheads="1" noTextEdit="1"/>
          </p:cNvSpPr>
          <p:nvPr>
            <p:ph type="sldImg"/>
          </p:nvPr>
        </p:nvSpPr>
        <p:spPr>
          <a:xfrm>
            <a:off x="184150" y="231775"/>
            <a:ext cx="2374900" cy="1782763"/>
          </a:xfrm>
          <a:ln/>
        </p:spPr>
      </p:sp>
      <p:sp>
        <p:nvSpPr>
          <p:cNvPr id="22531" name="Rectangle 3"/>
          <p:cNvSpPr>
            <a:spLocks noGrp="1" noChangeArrowheads="1"/>
          </p:cNvSpPr>
          <p:nvPr>
            <p:ph type="body" idx="1"/>
          </p:nvPr>
        </p:nvSpPr>
        <p:spPr>
          <a:xfrm>
            <a:off x="332656" y="2559968"/>
            <a:ext cx="5832648" cy="4183063"/>
          </a:xfrm>
        </p:spPr>
        <p:txBody>
          <a:bodyPr/>
          <a:lstStyle/>
          <a:p>
            <a:pPr>
              <a:buFontTx/>
              <a:buChar char="•"/>
            </a:pPr>
            <a:r>
              <a:rPr lang="en-US" sz="1400" dirty="0"/>
              <a:t>The proposed regulations are complex.  Theses are early days for all of us to understand – including Ministry representatives.  Expect changes to the banned and to the OK to use products and chemicals lists</a:t>
            </a:r>
            <a:r>
              <a:rPr lang="en-US" sz="1400" dirty="0" smtClean="0"/>
              <a:t>.</a:t>
            </a:r>
            <a:endParaRPr lang="en-CA" sz="1400" dirty="0"/>
          </a:p>
          <a:p>
            <a:pPr>
              <a:buFontTx/>
              <a:buChar char="•"/>
            </a:pPr>
            <a:r>
              <a:rPr lang="en-US" sz="1400" dirty="0"/>
              <a:t>Again, the Durham MGs are making “best efforts” to understand the new regulations,  but we cannot be considered chemical experts on the many questions that will arise.  </a:t>
            </a:r>
            <a:endParaRPr lang="en-CA" sz="1400" dirty="0"/>
          </a:p>
          <a:p>
            <a:pPr>
              <a:buFontTx/>
              <a:buChar char="•"/>
            </a:pPr>
            <a:r>
              <a:rPr lang="en-CA" sz="1800" dirty="0"/>
              <a:t>The new pesticide-free gardening world may represent a paradigm shift for many of you used to more traditional methods of garden pest control</a:t>
            </a:r>
            <a:r>
              <a:rPr lang="en-CA" sz="1800" b="1" dirty="0"/>
              <a:t>.  </a:t>
            </a:r>
          </a:p>
          <a:p>
            <a:pPr>
              <a:buFontTx/>
              <a:buChar char="•"/>
            </a:pPr>
            <a:r>
              <a:rPr lang="en-US" sz="1400" dirty="0"/>
              <a:t>A Ministry representative confirmed that if a product is not on the "banned" list, then it may be used. This would include soap and water solutions and ammonia I believe.  You won't find the Ministry recommending it as that is not their role but nor would they prosecute.  (I think that as a MG we could suggest 40:1 soap solutions as a possible remedy without fear of backlash) </a:t>
            </a:r>
          </a:p>
          <a:p>
            <a:pPr>
              <a:buFontTx/>
              <a:buChar char="•"/>
            </a:pPr>
            <a:endParaRPr lang="en-CA" sz="1400" b="1" dirty="0"/>
          </a:p>
          <a:p>
            <a:pPr>
              <a:buFontTx/>
              <a:buChar char="•"/>
            </a:pPr>
            <a:r>
              <a:rPr lang="en-CA" sz="1800" dirty="0"/>
              <a:t>In reality, the new regime may</a:t>
            </a:r>
            <a:r>
              <a:rPr lang="en-CA" sz="1800" b="1" dirty="0"/>
              <a:t> </a:t>
            </a:r>
            <a:r>
              <a:rPr lang="en-CA" sz="1800" dirty="0"/>
              <a:t>really involve little more than spreading a few inches of compost onto your perennial beds or digging it in, in the case of your vegetable beds. </a:t>
            </a:r>
          </a:p>
          <a:p>
            <a:pPr>
              <a:buFontTx/>
              <a:buChar char="•"/>
            </a:pPr>
            <a:endParaRPr lang="en-CA" sz="1800" dirty="0"/>
          </a:p>
          <a:p>
            <a:pPr>
              <a:buFontTx/>
              <a:buChar char="•"/>
            </a:pPr>
            <a:r>
              <a:rPr lang="en-CA" sz="1800" dirty="0"/>
              <a:t>Add some good housekeeping and cultural practices and a measure of common sense and you’ll be well on your way toward preventing and controlling most possible pests.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3CBA7884-F187-4295-BC2A-74F4E5CE1F3C}" type="slidenum">
              <a:rPr lang="en-US"/>
              <a:pPr/>
              <a:t>27</a:t>
            </a:fld>
            <a:endParaRPr lang="en-US"/>
          </a:p>
        </p:txBody>
      </p:sp>
      <p:sp>
        <p:nvSpPr>
          <p:cNvPr id="2734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3411" name="Rectangle 3"/>
          <p:cNvSpPr>
            <a:spLocks noGrp="1" noChangeArrowheads="1"/>
          </p:cNvSpPr>
          <p:nvPr>
            <p:ph type="body" idx="1"/>
          </p:nvPr>
        </p:nvSpPr>
        <p:spPr/>
        <p:txBody>
          <a:bodyPr/>
          <a:lstStyle/>
          <a:p>
            <a:pPr eaLnBrk="1" hangingPunct="1">
              <a:defRPr/>
            </a:pPr>
            <a:endParaRPr lang="en-CA"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858963" y="441325"/>
            <a:ext cx="3043237" cy="2281238"/>
          </a:xfrm>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4A36971F-07F2-40FD-9908-F6FB880E2DED}"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4744" y="255712"/>
            <a:ext cx="4648200" cy="3486150"/>
          </a:xfrm>
        </p:spPr>
      </p:sp>
      <p:sp>
        <p:nvSpPr>
          <p:cNvPr id="3" name="Notes Placeholder 2"/>
          <p:cNvSpPr>
            <a:spLocks noGrp="1"/>
          </p:cNvSpPr>
          <p:nvPr>
            <p:ph type="body" idx="1"/>
          </p:nvPr>
        </p:nvSpPr>
        <p:spPr/>
        <p:txBody>
          <a:bodyPr>
            <a:normAutofit fontScale="85000" lnSpcReduction="20000"/>
          </a:bodyPr>
          <a:lstStyle/>
          <a:p>
            <a:r>
              <a:rPr lang="en-CA" dirty="0" smtClean="0"/>
              <a:t>Gardener’s</a:t>
            </a:r>
            <a:r>
              <a:rPr lang="en-CA" baseline="0" dirty="0" smtClean="0"/>
              <a:t> have to get real</a:t>
            </a:r>
          </a:p>
          <a:p>
            <a:pPr>
              <a:lnSpc>
                <a:spcPct val="90000"/>
              </a:lnSpc>
            </a:pPr>
            <a:r>
              <a:rPr lang="en-CA" sz="2400" dirty="0" smtClean="0"/>
              <a:t>Legislation to ban the use and sale of pesticides used for cosmetic purposes became law April 22, 2009 </a:t>
            </a:r>
          </a:p>
          <a:p>
            <a:pPr>
              <a:lnSpc>
                <a:spcPct val="90000"/>
              </a:lnSpc>
            </a:pPr>
            <a:r>
              <a:rPr lang="en-CA" sz="2400" dirty="0" smtClean="0"/>
              <a:t>Convincing case to reduce exposure to toxic effects of pesticides came from</a:t>
            </a:r>
          </a:p>
          <a:p>
            <a:pPr lvl="1">
              <a:lnSpc>
                <a:spcPct val="90000"/>
              </a:lnSpc>
            </a:pPr>
            <a:r>
              <a:rPr lang="en-CA" sz="2000" dirty="0" smtClean="0"/>
              <a:t>Medical consultations with Canadian Cancer Society</a:t>
            </a:r>
          </a:p>
          <a:p>
            <a:pPr lvl="1">
              <a:lnSpc>
                <a:spcPct val="90000"/>
              </a:lnSpc>
            </a:pPr>
            <a:r>
              <a:rPr lang="en-CA" sz="2000" dirty="0" smtClean="0"/>
              <a:t>Other health care professionals</a:t>
            </a:r>
          </a:p>
          <a:p>
            <a:pPr lvl="1">
              <a:lnSpc>
                <a:spcPct val="90000"/>
              </a:lnSpc>
            </a:pPr>
            <a:r>
              <a:rPr lang="en-CA" sz="2000" dirty="0" smtClean="0"/>
              <a:t>Environmentalists</a:t>
            </a:r>
          </a:p>
          <a:p>
            <a:pPr>
              <a:lnSpc>
                <a:spcPct val="90000"/>
              </a:lnSpc>
            </a:pPr>
            <a:r>
              <a:rPr lang="en-CA" sz="2400" dirty="0" smtClean="0"/>
              <a:t>Ontario government believes the use of pesticides merely to improve the appearance of gardens, parks and schoolyards is an unnecessary risk to </a:t>
            </a:r>
          </a:p>
          <a:p>
            <a:pPr lvl="1">
              <a:lnSpc>
                <a:spcPct val="90000"/>
              </a:lnSpc>
            </a:pPr>
            <a:r>
              <a:rPr lang="en-CA" sz="2000" dirty="0" smtClean="0"/>
              <a:t>Children</a:t>
            </a:r>
          </a:p>
          <a:p>
            <a:pPr lvl="1">
              <a:lnSpc>
                <a:spcPct val="90000"/>
              </a:lnSpc>
            </a:pPr>
            <a:r>
              <a:rPr lang="en-CA" sz="2000" dirty="0" smtClean="0"/>
              <a:t>Pets</a:t>
            </a:r>
          </a:p>
          <a:p>
            <a:pPr lvl="1">
              <a:lnSpc>
                <a:spcPct val="90000"/>
              </a:lnSpc>
            </a:pPr>
            <a:r>
              <a:rPr lang="en-CA" sz="2000" dirty="0" smtClean="0"/>
              <a:t>Our water</a:t>
            </a:r>
            <a:endParaRPr lang="en-US" sz="2000" dirty="0" smtClean="0"/>
          </a:p>
          <a:p>
            <a:endParaRPr lang="en-CA" dirty="0"/>
          </a:p>
        </p:txBody>
      </p:sp>
      <p:sp>
        <p:nvSpPr>
          <p:cNvPr id="4" name="Slide Number Placeholder 3"/>
          <p:cNvSpPr>
            <a:spLocks noGrp="1"/>
          </p:cNvSpPr>
          <p:nvPr>
            <p:ph type="sldNum" sz="quarter" idx="10"/>
          </p:nvPr>
        </p:nvSpPr>
        <p:spPr/>
        <p:txBody>
          <a:bodyPr/>
          <a:lstStyle/>
          <a:p>
            <a:fld id="{4A36971F-07F2-40FD-9908-F6FB880E2DED}"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BB8C1795-18D6-4726-852A-F88EA62919C2}" type="slidenum">
              <a:rPr lang="en-US"/>
              <a:pPr/>
              <a:t>30</a:t>
            </a:fld>
            <a:endParaRPr lang="en-US"/>
          </a:p>
        </p:txBody>
      </p:sp>
      <p:sp>
        <p:nvSpPr>
          <p:cNvPr id="39938" name="Rectangle 2"/>
          <p:cNvSpPr>
            <a:spLocks noGrp="1" noRot="1" noChangeAspect="1" noChangeArrowheads="1" noTextEdit="1"/>
          </p:cNvSpPr>
          <p:nvPr>
            <p:ph type="sldImg"/>
          </p:nvPr>
        </p:nvSpPr>
        <p:spPr>
          <a:xfrm>
            <a:off x="184150" y="231775"/>
            <a:ext cx="2374900" cy="1782763"/>
          </a:xfrm>
          <a:ln/>
        </p:spPr>
      </p:sp>
      <p:sp>
        <p:nvSpPr>
          <p:cNvPr id="39939" name="Rectangle 3"/>
          <p:cNvSpPr>
            <a:spLocks noGrp="1" noChangeArrowheads="1"/>
          </p:cNvSpPr>
          <p:nvPr>
            <p:ph type="body" idx="1"/>
          </p:nvPr>
        </p:nvSpPr>
        <p:spPr>
          <a:xfrm>
            <a:off x="260648" y="2055912"/>
            <a:ext cx="5976664" cy="4183063"/>
          </a:xfrm>
        </p:spPr>
        <p:txBody>
          <a:bodyPr/>
          <a:lstStyle/>
          <a:p>
            <a:r>
              <a:rPr lang="en-CA" dirty="0"/>
              <a:t>Symptoms</a:t>
            </a:r>
          </a:p>
          <a:p>
            <a:pPr lvl="1">
              <a:buFontTx/>
              <a:buChar char="•"/>
            </a:pPr>
            <a:r>
              <a:rPr lang="en-CA" dirty="0"/>
              <a:t>Tiny black spots with rims of orange or yellow on leaves (frequently of roses).  </a:t>
            </a:r>
          </a:p>
          <a:p>
            <a:pPr lvl="1">
              <a:buFontTx/>
              <a:buChar char="•"/>
            </a:pPr>
            <a:r>
              <a:rPr lang="en-CA" dirty="0"/>
              <a:t>Leaves turn yellow and can drop.  </a:t>
            </a:r>
          </a:p>
          <a:p>
            <a:r>
              <a:rPr lang="en-CA" dirty="0" smtClean="0"/>
              <a:t>Treatment</a:t>
            </a:r>
            <a:endParaRPr lang="en-CA" dirty="0"/>
          </a:p>
          <a:p>
            <a:pPr lvl="1">
              <a:buFontTx/>
              <a:buChar char="•"/>
            </a:pPr>
            <a:r>
              <a:rPr lang="en-CA" dirty="0"/>
              <a:t>Caused by humid weather, lack of air circulation and not enough sun.  </a:t>
            </a:r>
          </a:p>
          <a:p>
            <a:pPr lvl="1">
              <a:buFontTx/>
              <a:buChar char="•"/>
            </a:pPr>
            <a:r>
              <a:rPr lang="en-CA" dirty="0"/>
              <a:t>Aggravated by overcrowding. </a:t>
            </a:r>
          </a:p>
          <a:p>
            <a:pPr lvl="1">
              <a:buFontTx/>
              <a:buChar char="•"/>
            </a:pPr>
            <a:r>
              <a:rPr lang="en-CA" dirty="0"/>
              <a:t>Remove affected leaves.  </a:t>
            </a:r>
          </a:p>
          <a:p>
            <a:pPr lvl="1">
              <a:buFontTx/>
              <a:buChar char="•"/>
            </a:pPr>
            <a:r>
              <a:rPr lang="en-CA" dirty="0"/>
              <a:t>Spray with a liquid sulphur spray. </a:t>
            </a:r>
          </a:p>
          <a:p>
            <a:pPr lvl="1">
              <a:buFontTx/>
              <a:buChar char="•"/>
            </a:pPr>
            <a:r>
              <a:rPr lang="en-CA" dirty="0"/>
              <a:t>Repeat regularly throughout growing season.  </a:t>
            </a:r>
          </a:p>
          <a:p>
            <a:pPr lvl="1">
              <a:buFontTx/>
              <a:buChar char="•"/>
            </a:pPr>
            <a:r>
              <a:rPr lang="en-CA" dirty="0"/>
              <a:t>Ensure that roses are watered properly – 1” moisture each week, preferably in one watering.  </a:t>
            </a:r>
          </a:p>
          <a:p>
            <a:pPr lvl="1">
              <a:buFontTx/>
              <a:buChar char="•"/>
            </a:pPr>
            <a:r>
              <a:rPr lang="en-CA" dirty="0"/>
              <a:t>Avoid overhead watering and/or water only in mornings.  </a:t>
            </a:r>
          </a:p>
          <a:p>
            <a:pPr lvl="1">
              <a:buFontTx/>
              <a:buChar char="•"/>
            </a:pPr>
            <a:r>
              <a:rPr lang="en-CA" dirty="0"/>
              <a:t>Plant disease-resistant varieties</a:t>
            </a:r>
            <a:r>
              <a:rPr lang="en-CA" dirty="0" smtClean="0"/>
              <a:t>.</a:t>
            </a:r>
            <a:endParaRPr lang="en-CA" dirty="0"/>
          </a:p>
          <a:p>
            <a:pPr lvl="1">
              <a:buFontTx/>
              <a:buChar char="•"/>
            </a:pPr>
            <a:r>
              <a:rPr lang="en-CA" b="1" dirty="0"/>
              <a:t>Related note: </a:t>
            </a:r>
          </a:p>
          <a:p>
            <a:pPr lvl="1">
              <a:buFontTx/>
              <a:buChar char="•"/>
            </a:pPr>
            <a:r>
              <a:rPr lang="en-CA" b="1" dirty="0"/>
              <a:t>Member of </a:t>
            </a:r>
            <a:r>
              <a:rPr lang="en-CA" b="1" dirty="0" err="1"/>
              <a:t>durham</a:t>
            </a:r>
            <a:r>
              <a:rPr lang="en-CA" b="1" dirty="0"/>
              <a:t> master gardeners has successfully used </a:t>
            </a:r>
            <a:r>
              <a:rPr lang="en-US" b="1" dirty="0"/>
              <a:t>use 1 tbsp baking soda to 1 gallon water, and 1 tsp soap to make it stick. </a:t>
            </a:r>
          </a:p>
          <a:p>
            <a:pPr lvl="1">
              <a:buFontTx/>
              <a:buChar char="•"/>
            </a:pPr>
            <a:r>
              <a:rPr lang="en-US" b="1" dirty="0"/>
              <a:t>They also recommend not to spray in the middle of the day in full sun, and to do a test on a few leaves first </a:t>
            </a:r>
            <a:r>
              <a:rPr lang="en-US" b="1" dirty="0" err="1"/>
              <a:t>becuase</a:t>
            </a:r>
            <a:r>
              <a:rPr lang="en-US" b="1" dirty="0"/>
              <a:t> it can potentially burn the leaves. </a:t>
            </a:r>
          </a:p>
          <a:p>
            <a:pPr lvl="1">
              <a:buFontTx/>
              <a:buChar char="•"/>
            </a:pPr>
            <a:r>
              <a:rPr lang="en-US" b="1" dirty="0"/>
              <a:t>Jessica uses a tsp of soda to 1 L and a dap of soap, sprayed in the early evening and it worked great on my phlox </a:t>
            </a:r>
            <a:r>
              <a:rPr lang="en-US" b="1" dirty="0" err="1"/>
              <a:t>paniculata</a:t>
            </a:r>
            <a:r>
              <a:rPr lang="en-US" b="1" dirty="0"/>
              <a:t> and my blue </a:t>
            </a:r>
            <a:r>
              <a:rPr lang="en-US" b="1" dirty="0" err="1"/>
              <a:t>monarda</a:t>
            </a:r>
            <a:r>
              <a:rPr lang="en-US" b="1" dirty="0"/>
              <a:t>. </a:t>
            </a:r>
          </a:p>
          <a:p>
            <a:pPr lvl="1">
              <a:buFontTx/>
              <a:buChar char="•"/>
            </a:pPr>
            <a:r>
              <a:rPr lang="en-US" b="1" dirty="0"/>
              <a:t>They say this can also be use for other fungal problems like black spot and anthracnose</a:t>
            </a:r>
          </a:p>
        </p:txBody>
      </p:sp>
      <p:sp>
        <p:nvSpPr>
          <p:cNvPr id="39940" name="Text Box 4"/>
          <p:cNvSpPr txBox="1">
            <a:spLocks noChangeArrowheads="1"/>
          </p:cNvSpPr>
          <p:nvPr/>
        </p:nvSpPr>
        <p:spPr bwMode="auto">
          <a:xfrm>
            <a:off x="971393" y="806980"/>
            <a:ext cx="4596130" cy="1200329"/>
          </a:xfrm>
          <a:prstGeom prst="rect">
            <a:avLst/>
          </a:prstGeom>
          <a:noFill/>
          <a:ln w="9525">
            <a:noFill/>
            <a:miter lim="800000"/>
            <a:headEnd/>
            <a:tailEnd/>
          </a:ln>
          <a:effectLst/>
        </p:spPr>
        <p:txBody>
          <a:bodyPr wrap="none">
            <a:spAutoFit/>
          </a:bodyPr>
          <a:lstStyle/>
          <a:p>
            <a:r>
              <a:rPr lang="en-US" dirty="0"/>
              <a:t>Black Spot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8476DE3F-017B-43A2-9CEC-58211FE18569}" type="slidenum">
              <a:rPr lang="en-US"/>
              <a:pPr/>
              <a:t>31</a:t>
            </a:fld>
            <a:endParaRPr lang="en-US"/>
          </a:p>
        </p:txBody>
      </p:sp>
      <p:sp>
        <p:nvSpPr>
          <p:cNvPr id="41986" name="Rectangle 2"/>
          <p:cNvSpPr>
            <a:spLocks noGrp="1" noRot="1" noChangeAspect="1" noChangeArrowheads="1" noTextEdit="1"/>
          </p:cNvSpPr>
          <p:nvPr>
            <p:ph type="sldImg"/>
          </p:nvPr>
        </p:nvSpPr>
        <p:spPr>
          <a:xfrm>
            <a:off x="184150" y="231775"/>
            <a:ext cx="2374900" cy="1782763"/>
          </a:xfrm>
          <a:ln/>
        </p:spPr>
      </p:sp>
      <p:sp>
        <p:nvSpPr>
          <p:cNvPr id="41987" name="Rectangle 3"/>
          <p:cNvSpPr>
            <a:spLocks noGrp="1" noChangeArrowheads="1"/>
          </p:cNvSpPr>
          <p:nvPr>
            <p:ph type="body" idx="1"/>
          </p:nvPr>
        </p:nvSpPr>
        <p:spPr>
          <a:xfrm>
            <a:off x="908720" y="2631976"/>
            <a:ext cx="5029200" cy="4183063"/>
          </a:xfrm>
        </p:spPr>
        <p:txBody>
          <a:bodyPr/>
          <a:lstStyle/>
          <a:p>
            <a:r>
              <a:rPr lang="en-CA" sz="2000" dirty="0"/>
              <a:t>Symptoms</a:t>
            </a:r>
          </a:p>
          <a:p>
            <a:pPr lvl="1">
              <a:buFontTx/>
              <a:buChar char="•"/>
            </a:pPr>
            <a:r>
              <a:rPr lang="en-CA" sz="2000" dirty="0"/>
              <a:t>Sudden wilting or browning of leaves or buds that fail to open.  </a:t>
            </a:r>
          </a:p>
          <a:p>
            <a:pPr lvl="1">
              <a:buFontTx/>
              <a:buChar char="•"/>
            </a:pPr>
            <a:endParaRPr lang="en-CA" sz="2000" dirty="0"/>
          </a:p>
          <a:p>
            <a:pPr lvl="1">
              <a:buFontTx/>
              <a:buChar char="•"/>
            </a:pPr>
            <a:r>
              <a:rPr lang="en-CA" sz="2000" dirty="0"/>
              <a:t>There are various types of blight that affect different flowers and vegetables.</a:t>
            </a:r>
          </a:p>
          <a:p>
            <a:endParaRPr lang="en-CA" sz="2000" dirty="0"/>
          </a:p>
          <a:p>
            <a:r>
              <a:rPr lang="en-CA" sz="2000" dirty="0"/>
              <a:t>Treatment</a:t>
            </a:r>
          </a:p>
          <a:p>
            <a:pPr lvl="1">
              <a:buFontTx/>
              <a:buChar char="•"/>
            </a:pPr>
            <a:r>
              <a:rPr lang="en-CA" sz="2000" dirty="0"/>
              <a:t>Dead-head flowers promptly since blight multiplies in old blooms.  </a:t>
            </a:r>
          </a:p>
          <a:p>
            <a:pPr lvl="1">
              <a:buFontTx/>
              <a:buChar char="•"/>
            </a:pPr>
            <a:endParaRPr lang="en-CA" sz="2000" dirty="0"/>
          </a:p>
          <a:p>
            <a:pPr lvl="1">
              <a:buFontTx/>
              <a:buChar char="•"/>
            </a:pPr>
            <a:r>
              <a:rPr lang="en-CA" sz="2000" dirty="0"/>
              <a:t>Water early in the day since blight is more prevalent in wet conditions.</a:t>
            </a:r>
            <a:endParaRPr lang="en-US" sz="2000" dirty="0"/>
          </a:p>
        </p:txBody>
      </p:sp>
      <p:sp>
        <p:nvSpPr>
          <p:cNvPr id="41988" name="Text Box 4"/>
          <p:cNvSpPr txBox="1">
            <a:spLocks noChangeArrowheads="1"/>
          </p:cNvSpPr>
          <p:nvPr/>
        </p:nvSpPr>
        <p:spPr bwMode="auto">
          <a:xfrm>
            <a:off x="1781663" y="806980"/>
            <a:ext cx="2492990" cy="1200329"/>
          </a:xfrm>
          <a:prstGeom prst="rect">
            <a:avLst/>
          </a:prstGeom>
          <a:noFill/>
          <a:ln w="9525">
            <a:noFill/>
            <a:miter lim="800000"/>
            <a:headEnd/>
            <a:tailEnd/>
          </a:ln>
          <a:effectLst/>
        </p:spPr>
        <p:txBody>
          <a:bodyPr wrap="none">
            <a:spAutoFit/>
          </a:bodyPr>
          <a:lstStyle/>
          <a:p>
            <a:r>
              <a:rPr lang="en-US" dirty="0"/>
              <a:t>Blight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900D638E-00F1-4B3F-A2C0-07AC1ACE5E10}" type="slidenum">
              <a:rPr lang="en-US"/>
              <a:pPr/>
              <a:t>32</a:t>
            </a:fld>
            <a:endParaRPr lang="en-US"/>
          </a:p>
        </p:txBody>
      </p:sp>
      <p:sp>
        <p:nvSpPr>
          <p:cNvPr id="33794" name="Rectangle 2"/>
          <p:cNvSpPr>
            <a:spLocks noGrp="1" noRot="1" noChangeAspect="1" noChangeArrowheads="1" noTextEdit="1"/>
          </p:cNvSpPr>
          <p:nvPr>
            <p:ph type="sldImg"/>
          </p:nvPr>
        </p:nvSpPr>
        <p:spPr>
          <a:xfrm>
            <a:off x="184150" y="231775"/>
            <a:ext cx="2374900" cy="1782763"/>
          </a:xfrm>
          <a:ln/>
        </p:spPr>
      </p:sp>
      <p:sp>
        <p:nvSpPr>
          <p:cNvPr id="33795" name="Rectangle 3"/>
          <p:cNvSpPr>
            <a:spLocks noGrp="1" noChangeArrowheads="1"/>
          </p:cNvSpPr>
          <p:nvPr>
            <p:ph type="body" idx="1"/>
          </p:nvPr>
        </p:nvSpPr>
        <p:spPr>
          <a:xfrm>
            <a:off x="980728" y="2271936"/>
            <a:ext cx="5029200" cy="4183063"/>
          </a:xfrm>
        </p:spPr>
        <p:txBody>
          <a:bodyPr/>
          <a:lstStyle/>
          <a:p>
            <a:r>
              <a:rPr lang="en-CA" sz="2000" dirty="0"/>
              <a:t>Symptoms</a:t>
            </a:r>
          </a:p>
          <a:p>
            <a:pPr lvl="1">
              <a:buFontTx/>
              <a:buChar char="•"/>
            </a:pPr>
            <a:r>
              <a:rPr lang="en-CA" sz="2000" dirty="0"/>
              <a:t>Plants may wilt, recover and then wilt again.  </a:t>
            </a:r>
          </a:p>
          <a:p>
            <a:pPr lvl="1">
              <a:buFontTx/>
              <a:buChar char="•"/>
            </a:pPr>
            <a:endParaRPr lang="en-CA" sz="2000" dirty="0"/>
          </a:p>
          <a:p>
            <a:pPr lvl="1">
              <a:buFontTx/>
              <a:buChar char="•"/>
            </a:pPr>
            <a:r>
              <a:rPr lang="en-CA" sz="2000" dirty="0"/>
              <a:t>Finally, they turn yellow and die.  </a:t>
            </a:r>
          </a:p>
          <a:p>
            <a:pPr lvl="1">
              <a:buFontTx/>
              <a:buChar char="•"/>
            </a:pPr>
            <a:endParaRPr lang="en-CA" sz="2000" dirty="0"/>
          </a:p>
          <a:p>
            <a:pPr lvl="1">
              <a:buFontTx/>
              <a:buChar char="•"/>
            </a:pPr>
            <a:r>
              <a:rPr lang="en-CA" sz="2000" dirty="0"/>
              <a:t>To confirm bacterial wilt, cut a stem open – affected plants have stems that ooze a slimy liquid.</a:t>
            </a:r>
          </a:p>
          <a:p>
            <a:endParaRPr lang="en-CA" sz="2000" dirty="0"/>
          </a:p>
          <a:p>
            <a:r>
              <a:rPr lang="en-CA" sz="2000" dirty="0"/>
              <a:t>Treatment</a:t>
            </a:r>
          </a:p>
          <a:p>
            <a:pPr lvl="1">
              <a:buFontTx/>
              <a:buChar char="•"/>
            </a:pPr>
            <a:r>
              <a:rPr lang="en-CA" sz="2000" dirty="0"/>
              <a:t>No effective treatment.  </a:t>
            </a:r>
          </a:p>
          <a:p>
            <a:pPr lvl="1">
              <a:buFontTx/>
              <a:buChar char="•"/>
            </a:pPr>
            <a:endParaRPr lang="en-CA" sz="2000" dirty="0"/>
          </a:p>
          <a:p>
            <a:pPr lvl="1">
              <a:buFontTx/>
              <a:buChar char="•"/>
            </a:pPr>
            <a:r>
              <a:rPr lang="en-CA" sz="2000" dirty="0"/>
              <a:t>Remove affected plants and destroy them.  </a:t>
            </a:r>
          </a:p>
          <a:p>
            <a:pPr lvl="1">
              <a:buFontTx/>
              <a:buChar char="•"/>
            </a:pPr>
            <a:endParaRPr lang="en-CA" sz="2000" dirty="0"/>
          </a:p>
          <a:p>
            <a:pPr lvl="1">
              <a:buFontTx/>
              <a:buChar char="•"/>
            </a:pPr>
            <a:r>
              <a:rPr lang="en-CA" sz="2000" dirty="0"/>
              <a:t>Wash hands and tools thoroughly before handling other plants.  Disinfect tools with a 10% bleach solution.</a:t>
            </a:r>
            <a:endParaRPr lang="en-US" sz="2000" dirty="0"/>
          </a:p>
        </p:txBody>
      </p:sp>
      <p:sp>
        <p:nvSpPr>
          <p:cNvPr id="33796" name="Text Box 4"/>
          <p:cNvSpPr txBox="1">
            <a:spLocks noChangeArrowheads="1"/>
          </p:cNvSpPr>
          <p:nvPr/>
        </p:nvSpPr>
        <p:spPr bwMode="auto">
          <a:xfrm>
            <a:off x="619810" y="806980"/>
            <a:ext cx="5570757" cy="1200329"/>
          </a:xfrm>
          <a:prstGeom prst="rect">
            <a:avLst/>
          </a:prstGeom>
          <a:noFill/>
          <a:ln w="9525">
            <a:noFill/>
            <a:miter lim="800000"/>
            <a:headEnd/>
            <a:tailEnd/>
          </a:ln>
          <a:effectLst/>
        </p:spPr>
        <p:txBody>
          <a:bodyPr wrap="none">
            <a:spAutoFit/>
          </a:bodyPr>
          <a:lstStyle/>
          <a:p>
            <a:r>
              <a:rPr lang="en-US"/>
              <a:t>Bacterial Wilt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538B2CF0-8E84-4CD8-89E5-53CCA3B5B61A}" type="slidenum">
              <a:rPr lang="en-US"/>
              <a:pPr/>
              <a:t>33</a:t>
            </a:fld>
            <a:endParaRPr lang="en-US"/>
          </a:p>
        </p:txBody>
      </p:sp>
      <p:sp>
        <p:nvSpPr>
          <p:cNvPr id="44034" name="Rectangle 2"/>
          <p:cNvSpPr>
            <a:spLocks noGrp="1" noRot="1" noChangeAspect="1" noChangeArrowheads="1" noTextEdit="1"/>
          </p:cNvSpPr>
          <p:nvPr>
            <p:ph type="sldImg"/>
          </p:nvPr>
        </p:nvSpPr>
        <p:spPr>
          <a:xfrm>
            <a:off x="184150" y="231775"/>
            <a:ext cx="2374900" cy="1782763"/>
          </a:xfrm>
          <a:ln/>
        </p:spPr>
      </p:sp>
      <p:sp>
        <p:nvSpPr>
          <p:cNvPr id="44035" name="Rectangle 3"/>
          <p:cNvSpPr>
            <a:spLocks noGrp="1" noChangeArrowheads="1"/>
          </p:cNvSpPr>
          <p:nvPr>
            <p:ph type="body" idx="1"/>
          </p:nvPr>
        </p:nvSpPr>
        <p:spPr>
          <a:xfrm>
            <a:off x="908720" y="2271936"/>
            <a:ext cx="5029200" cy="4183063"/>
          </a:xfrm>
        </p:spPr>
        <p:txBody>
          <a:bodyPr/>
          <a:lstStyle/>
          <a:p>
            <a:r>
              <a:rPr lang="en-CA" sz="1800" dirty="0"/>
              <a:t>Symptoms</a:t>
            </a:r>
          </a:p>
          <a:p>
            <a:pPr lvl="1">
              <a:buFontTx/>
              <a:buChar char="•"/>
            </a:pPr>
            <a:r>
              <a:rPr lang="en-CA" sz="1800" dirty="0"/>
              <a:t>Commonly called “damping-off disease”.  </a:t>
            </a:r>
          </a:p>
          <a:p>
            <a:pPr lvl="1">
              <a:buFontTx/>
              <a:buChar char="•"/>
            </a:pPr>
            <a:endParaRPr lang="en-CA" sz="1800" dirty="0"/>
          </a:p>
          <a:p>
            <a:pPr lvl="1">
              <a:buFontTx/>
              <a:buChar char="•"/>
            </a:pPr>
            <a:r>
              <a:rPr lang="en-CA" sz="1800" dirty="0"/>
              <a:t>Mostly a problem with vegetable seedlings – stems shrink inwards and may turn black, the plant then wilts, keels over and collapses.</a:t>
            </a:r>
          </a:p>
          <a:p>
            <a:endParaRPr lang="en-CA" sz="1800" dirty="0"/>
          </a:p>
          <a:p>
            <a:r>
              <a:rPr lang="en-CA" sz="1800" dirty="0"/>
              <a:t>Treatment</a:t>
            </a:r>
          </a:p>
          <a:p>
            <a:pPr lvl="1">
              <a:buFontTx/>
              <a:buChar char="•"/>
            </a:pPr>
            <a:r>
              <a:rPr lang="en-CA" sz="1800" dirty="0"/>
              <a:t>No cure.  </a:t>
            </a:r>
          </a:p>
          <a:p>
            <a:pPr lvl="1">
              <a:buFontTx/>
              <a:buChar char="•"/>
            </a:pPr>
            <a:endParaRPr lang="en-CA" sz="1800" dirty="0"/>
          </a:p>
          <a:p>
            <a:pPr lvl="1">
              <a:buFontTx/>
              <a:buChar char="•"/>
            </a:pPr>
            <a:r>
              <a:rPr lang="en-CA" sz="1800" dirty="0"/>
              <a:t>Once disease attacks, remove and destroy affected seedlings immediately.  </a:t>
            </a:r>
          </a:p>
          <a:p>
            <a:pPr lvl="1">
              <a:buFontTx/>
              <a:buChar char="•"/>
            </a:pPr>
            <a:endParaRPr lang="en-CA" sz="1800" dirty="0"/>
          </a:p>
          <a:p>
            <a:pPr lvl="1">
              <a:buFontTx/>
              <a:buChar char="•"/>
            </a:pPr>
            <a:r>
              <a:rPr lang="en-CA" sz="1800" dirty="0"/>
              <a:t>To prevent, use sterile potting medium for seedlings, keep utensils clean, provide adequate space between seedlings and ensure good air circulation around them.  </a:t>
            </a:r>
          </a:p>
          <a:p>
            <a:pPr lvl="1">
              <a:buFontTx/>
              <a:buChar char="•"/>
            </a:pPr>
            <a:endParaRPr lang="en-CA" sz="1800" dirty="0"/>
          </a:p>
          <a:p>
            <a:pPr lvl="1">
              <a:buFontTx/>
              <a:buChar char="•"/>
            </a:pPr>
            <a:r>
              <a:rPr lang="en-CA" sz="1800" dirty="0"/>
              <a:t>Buy disease-resistant seeds – look for “VF” on seed packets.</a:t>
            </a:r>
            <a:endParaRPr lang="en-US" sz="1800" dirty="0"/>
          </a:p>
        </p:txBody>
      </p:sp>
      <p:sp>
        <p:nvSpPr>
          <p:cNvPr id="44036" name="Text Box 4"/>
          <p:cNvSpPr txBox="1">
            <a:spLocks noChangeArrowheads="1"/>
          </p:cNvSpPr>
          <p:nvPr/>
        </p:nvSpPr>
        <p:spPr bwMode="auto">
          <a:xfrm>
            <a:off x="520145" y="806980"/>
            <a:ext cx="5827237" cy="1200329"/>
          </a:xfrm>
          <a:prstGeom prst="rect">
            <a:avLst/>
          </a:prstGeom>
          <a:noFill/>
          <a:ln w="9525">
            <a:noFill/>
            <a:miter lim="800000"/>
            <a:headEnd/>
            <a:tailEnd/>
          </a:ln>
          <a:effectLst/>
        </p:spPr>
        <p:txBody>
          <a:bodyPr wrap="none">
            <a:spAutoFit/>
          </a:bodyPr>
          <a:lstStyle/>
          <a:p>
            <a:r>
              <a:rPr lang="en-US"/>
              <a:t>Fusarium Wilt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A281A141-5C9D-4A92-9749-BCCC79271676}" type="slidenum">
              <a:rPr lang="en-US"/>
              <a:pPr/>
              <a:t>34</a:t>
            </a:fld>
            <a:endParaRPr lang="en-US"/>
          </a:p>
        </p:txBody>
      </p:sp>
      <p:sp>
        <p:nvSpPr>
          <p:cNvPr id="46082" name="Rectangle 2"/>
          <p:cNvSpPr>
            <a:spLocks noGrp="1" noRot="1" noChangeAspect="1" noChangeArrowheads="1" noTextEdit="1"/>
          </p:cNvSpPr>
          <p:nvPr>
            <p:ph type="sldImg"/>
          </p:nvPr>
        </p:nvSpPr>
        <p:spPr>
          <a:xfrm>
            <a:off x="184150" y="231775"/>
            <a:ext cx="2374900" cy="1782763"/>
          </a:xfrm>
          <a:ln/>
        </p:spPr>
      </p:sp>
      <p:sp>
        <p:nvSpPr>
          <p:cNvPr id="46083" name="Rectangle 3"/>
          <p:cNvSpPr>
            <a:spLocks noGrp="1" noChangeArrowheads="1"/>
          </p:cNvSpPr>
          <p:nvPr>
            <p:ph type="body" idx="1"/>
          </p:nvPr>
        </p:nvSpPr>
        <p:spPr>
          <a:xfrm>
            <a:off x="836712" y="2703984"/>
            <a:ext cx="5029200" cy="4183063"/>
          </a:xfrm>
        </p:spPr>
        <p:txBody>
          <a:bodyPr/>
          <a:lstStyle/>
          <a:p>
            <a:r>
              <a:rPr lang="en-CA" sz="2000" dirty="0"/>
              <a:t>(Botrytis blight – called ‘noble rot’ on grapes)</a:t>
            </a:r>
          </a:p>
          <a:p>
            <a:endParaRPr lang="en-CA" sz="2000" dirty="0"/>
          </a:p>
          <a:p>
            <a:r>
              <a:rPr lang="en-CA" sz="2000" dirty="0"/>
              <a:t>Symptoms</a:t>
            </a:r>
          </a:p>
          <a:p>
            <a:pPr lvl="1">
              <a:buFontTx/>
              <a:buChar char="•"/>
            </a:pPr>
            <a:r>
              <a:rPr lang="en-CA" sz="2000" dirty="0"/>
              <a:t>A fuzzy, grey mould, often accompanied by brownish, spongy patches on leaves and flowers.  </a:t>
            </a:r>
          </a:p>
          <a:p>
            <a:endParaRPr lang="en-CA" sz="2000" dirty="0"/>
          </a:p>
          <a:p>
            <a:r>
              <a:rPr lang="en-CA" sz="2000" dirty="0"/>
              <a:t>Treatment</a:t>
            </a:r>
          </a:p>
          <a:p>
            <a:pPr lvl="1">
              <a:buFontTx/>
              <a:buChar char="•"/>
            </a:pPr>
            <a:r>
              <a:rPr lang="en-CA" sz="2000" dirty="0"/>
              <a:t>While it looks unsightly, it usually doesn’t kill the plants.</a:t>
            </a:r>
          </a:p>
          <a:p>
            <a:pPr lvl="1">
              <a:buFontTx/>
              <a:buChar char="•"/>
            </a:pPr>
            <a:r>
              <a:rPr lang="en-CA" sz="2000" dirty="0"/>
              <a:t>Provide good air circulation.</a:t>
            </a:r>
            <a:endParaRPr lang="en-US" sz="2000" dirty="0"/>
          </a:p>
          <a:p>
            <a:endParaRPr lang="en-US" sz="1800" dirty="0"/>
          </a:p>
        </p:txBody>
      </p:sp>
      <p:sp>
        <p:nvSpPr>
          <p:cNvPr id="46084" name="Text Box 4"/>
          <p:cNvSpPr txBox="1">
            <a:spLocks noChangeArrowheads="1"/>
          </p:cNvSpPr>
          <p:nvPr/>
        </p:nvSpPr>
        <p:spPr bwMode="auto">
          <a:xfrm>
            <a:off x="839481" y="806980"/>
            <a:ext cx="4955203" cy="1200329"/>
          </a:xfrm>
          <a:prstGeom prst="rect">
            <a:avLst/>
          </a:prstGeom>
          <a:noFill/>
          <a:ln w="9525">
            <a:noFill/>
            <a:miter lim="800000"/>
            <a:headEnd/>
            <a:tailEnd/>
          </a:ln>
          <a:effectLst/>
        </p:spPr>
        <p:txBody>
          <a:bodyPr wrap="none">
            <a:spAutoFit/>
          </a:bodyPr>
          <a:lstStyle/>
          <a:p>
            <a:r>
              <a:rPr lang="en-US"/>
              <a:t>Grey Mould</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E1AC9A4-A735-4132-83CB-78DB2932BF76}" type="slidenum">
              <a:rPr lang="en-US"/>
              <a:pPr/>
              <a:t>35</a:t>
            </a:fld>
            <a:endParaRPr lang="en-US"/>
          </a:p>
        </p:txBody>
      </p:sp>
      <p:sp>
        <p:nvSpPr>
          <p:cNvPr id="48130" name="Rectangle 2"/>
          <p:cNvSpPr>
            <a:spLocks noGrp="1" noRot="1" noChangeAspect="1" noChangeArrowheads="1" noTextEdit="1"/>
          </p:cNvSpPr>
          <p:nvPr>
            <p:ph type="sldImg"/>
          </p:nvPr>
        </p:nvSpPr>
        <p:spPr>
          <a:xfrm>
            <a:off x="184150" y="231775"/>
            <a:ext cx="2374900" cy="1782763"/>
          </a:xfrm>
          <a:ln/>
        </p:spPr>
      </p:sp>
      <p:sp>
        <p:nvSpPr>
          <p:cNvPr id="48131" name="Rectangle 3"/>
          <p:cNvSpPr>
            <a:spLocks noGrp="1" noChangeArrowheads="1"/>
          </p:cNvSpPr>
          <p:nvPr>
            <p:ph type="body" idx="1"/>
          </p:nvPr>
        </p:nvSpPr>
        <p:spPr>
          <a:xfrm>
            <a:off x="980728" y="2487960"/>
            <a:ext cx="5029200" cy="4183063"/>
          </a:xfrm>
        </p:spPr>
        <p:txBody>
          <a:bodyPr/>
          <a:lstStyle/>
          <a:p>
            <a:r>
              <a:rPr lang="en-CA" sz="1800" dirty="0"/>
              <a:t>Description</a:t>
            </a:r>
          </a:p>
          <a:p>
            <a:pPr lvl="1"/>
            <a:r>
              <a:rPr lang="en-CA" sz="1800" dirty="0"/>
              <a:t>small, pear-shaped sucking insects (1/16 – 3/8” long); various colours</a:t>
            </a:r>
          </a:p>
          <a:p>
            <a:endParaRPr lang="en-CA" sz="1800" dirty="0"/>
          </a:p>
          <a:p>
            <a:r>
              <a:rPr lang="en-CA" sz="1800" dirty="0"/>
              <a:t>Damage appearance</a:t>
            </a:r>
          </a:p>
          <a:p>
            <a:pPr lvl="1">
              <a:buFontTx/>
              <a:buChar char="-"/>
            </a:pPr>
            <a:r>
              <a:rPr lang="en-CA" sz="1800" dirty="0"/>
              <a:t>puckered, curled or withered leaves</a:t>
            </a:r>
          </a:p>
          <a:p>
            <a:pPr lvl="1">
              <a:buFontTx/>
              <a:buChar char="-"/>
            </a:pPr>
            <a:r>
              <a:rPr lang="en-CA" sz="1800" dirty="0"/>
              <a:t>- sticky substance (honeydew) </a:t>
            </a:r>
          </a:p>
          <a:p>
            <a:pPr lvl="1">
              <a:buFontTx/>
              <a:buChar char="-"/>
            </a:pPr>
            <a:r>
              <a:rPr lang="en-CA" sz="1800" dirty="0"/>
              <a:t>and/or sooty mould on plant- </a:t>
            </a:r>
          </a:p>
          <a:p>
            <a:pPr>
              <a:buFontTx/>
              <a:buChar char="-"/>
            </a:pPr>
            <a:endParaRPr lang="en-CA" sz="1800" dirty="0"/>
          </a:p>
          <a:p>
            <a:r>
              <a:rPr lang="en-CA" sz="1800" dirty="0"/>
              <a:t>Prevention and control</a:t>
            </a:r>
          </a:p>
          <a:p>
            <a:pPr lvl="1">
              <a:buFontTx/>
              <a:buChar char="-"/>
            </a:pPr>
            <a:r>
              <a:rPr lang="en-CA" sz="1800" dirty="0"/>
              <a:t>spray aphids off plants with strong stream of water (repeat as needed)</a:t>
            </a:r>
          </a:p>
          <a:p>
            <a:pPr lvl="1">
              <a:buFontTx/>
              <a:buChar char="-"/>
            </a:pPr>
            <a:r>
              <a:rPr lang="en-CA" sz="1800" dirty="0"/>
              <a:t>dormant oil may control over-wintering eggs-</a:t>
            </a:r>
          </a:p>
          <a:p>
            <a:pPr lvl="1">
              <a:buFontTx/>
              <a:buChar char="-"/>
            </a:pPr>
            <a:r>
              <a:rPr lang="en-CA" sz="1800" dirty="0"/>
              <a:t>spray with soapy water(40:1) 3 times at 3 day intervals. Especially undersides of leaves, rinse after 10 minutes</a:t>
            </a:r>
            <a:endParaRPr lang="en-US" sz="1800" dirty="0"/>
          </a:p>
        </p:txBody>
      </p:sp>
      <p:sp>
        <p:nvSpPr>
          <p:cNvPr id="48132" name="Text Box 4"/>
          <p:cNvSpPr txBox="1">
            <a:spLocks noChangeArrowheads="1"/>
          </p:cNvSpPr>
          <p:nvPr/>
        </p:nvSpPr>
        <p:spPr bwMode="auto">
          <a:xfrm>
            <a:off x="1575982" y="806980"/>
            <a:ext cx="3005951" cy="1200329"/>
          </a:xfrm>
          <a:prstGeom prst="rect">
            <a:avLst/>
          </a:prstGeom>
          <a:noFill/>
          <a:ln w="9525">
            <a:noFill/>
            <a:miter lim="800000"/>
            <a:headEnd/>
            <a:tailEnd/>
          </a:ln>
          <a:effectLst/>
        </p:spPr>
        <p:txBody>
          <a:bodyPr wrap="none">
            <a:spAutoFit/>
          </a:bodyPr>
          <a:lstStyle/>
          <a:p>
            <a:r>
              <a:rPr lang="en-US"/>
              <a:t>Aphids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B4E48F1-BB0B-4610-BBC9-2F7C4BF347C2}" type="slidenum">
              <a:rPr lang="en-US"/>
              <a:pPr/>
              <a:t>36</a:t>
            </a:fld>
            <a:endParaRPr lang="en-US"/>
          </a:p>
        </p:txBody>
      </p:sp>
      <p:sp>
        <p:nvSpPr>
          <p:cNvPr id="50178" name="Rectangle 2"/>
          <p:cNvSpPr>
            <a:spLocks noGrp="1" noRot="1" noChangeAspect="1" noChangeArrowheads="1" noTextEdit="1"/>
          </p:cNvSpPr>
          <p:nvPr>
            <p:ph type="sldImg"/>
          </p:nvPr>
        </p:nvSpPr>
        <p:spPr>
          <a:xfrm>
            <a:off x="184150" y="231775"/>
            <a:ext cx="2374900" cy="1782763"/>
          </a:xfrm>
          <a:ln/>
        </p:spPr>
      </p:sp>
      <p:sp>
        <p:nvSpPr>
          <p:cNvPr id="50179" name="Rectangle 3"/>
          <p:cNvSpPr>
            <a:spLocks noGrp="1" noChangeArrowheads="1"/>
          </p:cNvSpPr>
          <p:nvPr>
            <p:ph type="body" idx="1"/>
          </p:nvPr>
        </p:nvSpPr>
        <p:spPr>
          <a:xfrm>
            <a:off x="980728" y="3064024"/>
            <a:ext cx="5029200" cy="4183063"/>
          </a:xfrm>
        </p:spPr>
        <p:txBody>
          <a:bodyPr/>
          <a:lstStyle/>
          <a:p>
            <a:r>
              <a:rPr lang="en-CA" sz="1800" dirty="0"/>
              <a:t>Description</a:t>
            </a:r>
          </a:p>
          <a:p>
            <a:pPr lvl="1"/>
            <a:r>
              <a:rPr lang="en-CA" sz="1800" dirty="0"/>
              <a:t>long (3/4”), hard-shelled brown beetles with pincers at the back; nocturnal</a:t>
            </a:r>
          </a:p>
          <a:p>
            <a:endParaRPr lang="en-CA" sz="1800" dirty="0"/>
          </a:p>
          <a:p>
            <a:r>
              <a:rPr lang="en-CA" sz="1800" dirty="0"/>
              <a:t>Damage appearance</a:t>
            </a:r>
          </a:p>
          <a:p>
            <a:pPr lvl="1">
              <a:buFontTx/>
              <a:buChar char="-"/>
            </a:pPr>
            <a:r>
              <a:rPr lang="en-CA" sz="1800" dirty="0"/>
              <a:t>chewed leaves</a:t>
            </a:r>
          </a:p>
          <a:p>
            <a:pPr>
              <a:buFontTx/>
              <a:buChar char="-"/>
            </a:pPr>
            <a:endParaRPr lang="en-CA" sz="1800" dirty="0"/>
          </a:p>
          <a:p>
            <a:r>
              <a:rPr lang="en-CA" sz="1800" dirty="0"/>
              <a:t>Prevention and control</a:t>
            </a:r>
          </a:p>
          <a:p>
            <a:pPr lvl="1">
              <a:buFontTx/>
              <a:buChar char="-"/>
            </a:pPr>
            <a:r>
              <a:rPr lang="en-CA" sz="1800" dirty="0"/>
              <a:t>- only a problem if present in excess since primarily eat decayed plant matter and other insects such as aphids</a:t>
            </a:r>
          </a:p>
          <a:p>
            <a:pPr>
              <a:buFontTx/>
              <a:buChar char="-"/>
            </a:pPr>
            <a:endParaRPr lang="en-CA" sz="1800" dirty="0"/>
          </a:p>
          <a:p>
            <a:pPr lvl="1">
              <a:buFontTx/>
              <a:buChar char="-"/>
            </a:pPr>
            <a:r>
              <a:rPr lang="en-CA" sz="1800" dirty="0"/>
              <a:t>- trap them in 6” – 10” lengths of garden hose placed on ground, in morning submerge hose in soapy water to drown earwigs</a:t>
            </a:r>
            <a:endParaRPr lang="en-US" sz="1800" dirty="0"/>
          </a:p>
        </p:txBody>
      </p:sp>
      <p:sp>
        <p:nvSpPr>
          <p:cNvPr id="50180" name="Text Box 4"/>
          <p:cNvSpPr txBox="1">
            <a:spLocks noChangeArrowheads="1"/>
          </p:cNvSpPr>
          <p:nvPr/>
        </p:nvSpPr>
        <p:spPr bwMode="auto">
          <a:xfrm>
            <a:off x="1400711" y="806980"/>
            <a:ext cx="3467617" cy="1200329"/>
          </a:xfrm>
          <a:prstGeom prst="rect">
            <a:avLst/>
          </a:prstGeom>
          <a:noFill/>
          <a:ln w="9525">
            <a:noFill/>
            <a:miter lim="800000"/>
            <a:headEnd/>
            <a:tailEnd/>
          </a:ln>
          <a:effectLst/>
        </p:spPr>
        <p:txBody>
          <a:bodyPr wrap="none">
            <a:spAutoFit/>
          </a:bodyPr>
          <a:lstStyle/>
          <a:p>
            <a:r>
              <a:rPr lang="en-US"/>
              <a:t>Earwigs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9BE66D4D-1854-4E50-AA8B-D64A702DE56B}" type="slidenum">
              <a:rPr lang="en-US"/>
              <a:pPr/>
              <a:t>37</a:t>
            </a:fld>
            <a:endParaRPr lang="en-US"/>
          </a:p>
        </p:txBody>
      </p:sp>
      <p:sp>
        <p:nvSpPr>
          <p:cNvPr id="52226" name="Rectangle 2"/>
          <p:cNvSpPr>
            <a:spLocks noGrp="1" noRot="1" noChangeAspect="1" noChangeArrowheads="1" noTextEdit="1"/>
          </p:cNvSpPr>
          <p:nvPr>
            <p:ph type="sldImg"/>
          </p:nvPr>
        </p:nvSpPr>
        <p:spPr>
          <a:xfrm>
            <a:off x="184150" y="231775"/>
            <a:ext cx="2374900" cy="1782763"/>
          </a:xfrm>
          <a:ln/>
        </p:spPr>
      </p:sp>
      <p:sp>
        <p:nvSpPr>
          <p:cNvPr id="52227" name="Rectangle 3"/>
          <p:cNvSpPr>
            <a:spLocks noGrp="1" noChangeArrowheads="1"/>
          </p:cNvSpPr>
          <p:nvPr>
            <p:ph type="body" idx="1"/>
          </p:nvPr>
        </p:nvSpPr>
        <p:spPr>
          <a:xfrm>
            <a:off x="620688" y="2487960"/>
            <a:ext cx="5688632" cy="4183063"/>
          </a:xfrm>
        </p:spPr>
        <p:txBody>
          <a:bodyPr/>
          <a:lstStyle/>
          <a:p>
            <a:r>
              <a:rPr lang="en-US" sz="2000" dirty="0"/>
              <a:t>Description</a:t>
            </a:r>
          </a:p>
          <a:p>
            <a:pPr lvl="1"/>
            <a:r>
              <a:rPr lang="en-CA" sz="2000" i="1" dirty="0"/>
              <a:t>Slugs,</a:t>
            </a:r>
            <a:r>
              <a:rPr lang="en-CA" sz="2000" dirty="0"/>
              <a:t> soft, slime-covered molluscs 1/8” – 1” long; </a:t>
            </a:r>
          </a:p>
          <a:p>
            <a:pPr lvl="1"/>
            <a:r>
              <a:rPr lang="en-CA" sz="2000" i="1" dirty="0"/>
              <a:t>Snails</a:t>
            </a:r>
            <a:r>
              <a:rPr lang="en-CA" sz="2000" dirty="0"/>
              <a:t> – similar, but with coiled shells on back</a:t>
            </a:r>
            <a:r>
              <a:rPr lang="en-US" sz="1800" dirty="0"/>
              <a:t> </a:t>
            </a:r>
            <a:endParaRPr lang="en-CA" sz="2000" dirty="0"/>
          </a:p>
          <a:p>
            <a:pPr lvl="1"/>
            <a:r>
              <a:rPr lang="en-US" sz="2000" dirty="0"/>
              <a:t>Nocturnal	</a:t>
            </a:r>
          </a:p>
          <a:p>
            <a:r>
              <a:rPr lang="en-US" sz="2000" dirty="0"/>
              <a:t>Damage Appearance</a:t>
            </a:r>
          </a:p>
          <a:p>
            <a:pPr lvl="1"/>
            <a:r>
              <a:rPr lang="en-CA" sz="1800" dirty="0"/>
              <a:t>ragged holes in leaves, leaving a telltale trail of slime</a:t>
            </a:r>
            <a:r>
              <a:rPr lang="en-US" sz="1800" dirty="0"/>
              <a:t> </a:t>
            </a:r>
            <a:endParaRPr lang="en-US" sz="2000" dirty="0"/>
          </a:p>
          <a:p>
            <a:r>
              <a:rPr lang="en-US" sz="2000" dirty="0"/>
              <a:t>Prevention &amp; Control</a:t>
            </a:r>
          </a:p>
          <a:p>
            <a:pPr lvl="1"/>
            <a:r>
              <a:rPr lang="en-CA" sz="1800" dirty="0"/>
              <a:t>spread diatomaceous earth around susceptible plants (also coffee grounds, wood ash, crushed eggshells)</a:t>
            </a:r>
          </a:p>
          <a:p>
            <a:pPr lvl="1"/>
            <a:r>
              <a:rPr lang="en-CA" sz="1800" dirty="0"/>
              <a:t>place copper or zinc strips around edges of growing beds</a:t>
            </a:r>
          </a:p>
          <a:p>
            <a:pPr lvl="1"/>
            <a:r>
              <a:rPr lang="en-CA" sz="1800" dirty="0"/>
              <a:t>“lure” under boards laid on the soil, lift during the day and destroy hiding slugs</a:t>
            </a:r>
          </a:p>
          <a:p>
            <a:pPr lvl="1"/>
            <a:r>
              <a:rPr lang="en-CA" sz="1800" dirty="0"/>
              <a:t>use an inorganic mulch in areas where slugs are a serious problem</a:t>
            </a:r>
          </a:p>
          <a:p>
            <a:pPr lvl="1"/>
            <a:r>
              <a:rPr lang="en-CA" sz="1800" dirty="0"/>
              <a:t>a spray of 1 qt. water with 1 tsp ammonia will kill on contact</a:t>
            </a:r>
          </a:p>
          <a:p>
            <a:pPr lvl="1"/>
            <a:r>
              <a:rPr lang="en-CA" sz="1800" dirty="0"/>
              <a:t>Drown in saucers of beer or red wine</a:t>
            </a:r>
            <a:r>
              <a:rPr lang="en-US" sz="1800" dirty="0"/>
              <a:t> </a:t>
            </a:r>
          </a:p>
          <a:p>
            <a:endParaRPr lang="en-US" sz="1600" dirty="0"/>
          </a:p>
        </p:txBody>
      </p:sp>
      <p:sp>
        <p:nvSpPr>
          <p:cNvPr id="52228" name="Text Box 4"/>
          <p:cNvSpPr txBox="1">
            <a:spLocks noChangeArrowheads="1"/>
          </p:cNvSpPr>
          <p:nvPr/>
        </p:nvSpPr>
        <p:spPr bwMode="auto">
          <a:xfrm>
            <a:off x="382131" y="806980"/>
            <a:ext cx="6135014" cy="1200329"/>
          </a:xfrm>
          <a:prstGeom prst="rect">
            <a:avLst/>
          </a:prstGeom>
          <a:noFill/>
          <a:ln w="9525">
            <a:noFill/>
            <a:miter lim="800000"/>
            <a:headEnd/>
            <a:tailEnd/>
          </a:ln>
          <a:effectLst/>
        </p:spPr>
        <p:txBody>
          <a:bodyPr wrap="none">
            <a:spAutoFit/>
          </a:bodyPr>
          <a:lstStyle/>
          <a:p>
            <a:r>
              <a:rPr lang="en-US"/>
              <a:t>Slugs &amp; Snails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241A988F-8B1A-4C4A-8B4E-0E2F5EE4BF15}" type="slidenum">
              <a:rPr lang="en-US"/>
              <a:pPr/>
              <a:t>38</a:t>
            </a:fld>
            <a:endParaRPr lang="en-US"/>
          </a:p>
        </p:txBody>
      </p:sp>
      <p:sp>
        <p:nvSpPr>
          <p:cNvPr id="240642" name="Rectangle 2"/>
          <p:cNvSpPr>
            <a:spLocks noGrp="1" noRot="1" noChangeAspect="1" noChangeArrowheads="1" noTextEdit="1"/>
          </p:cNvSpPr>
          <p:nvPr>
            <p:ph type="sldImg"/>
          </p:nvPr>
        </p:nvSpPr>
        <p:spPr>
          <a:xfrm>
            <a:off x="184150" y="231775"/>
            <a:ext cx="2374900" cy="1782763"/>
          </a:xfrm>
          <a:ln/>
        </p:spPr>
      </p:sp>
      <p:sp>
        <p:nvSpPr>
          <p:cNvPr id="240643" name="Rectangle 3"/>
          <p:cNvSpPr>
            <a:spLocks noGrp="1" noChangeArrowheads="1"/>
          </p:cNvSpPr>
          <p:nvPr>
            <p:ph type="body" idx="1"/>
          </p:nvPr>
        </p:nvSpPr>
        <p:spPr>
          <a:xfrm>
            <a:off x="836712" y="2199928"/>
            <a:ext cx="5029200" cy="4183063"/>
          </a:xfrm>
        </p:spPr>
        <p:txBody>
          <a:bodyPr/>
          <a:lstStyle/>
          <a:p>
            <a:r>
              <a:rPr lang="en-US" sz="2000" dirty="0"/>
              <a:t>Description</a:t>
            </a:r>
          </a:p>
          <a:p>
            <a:pPr lvl="1"/>
            <a:r>
              <a:rPr lang="en-CA" sz="1800" i="1" dirty="0"/>
              <a:t>Scale</a:t>
            </a:r>
            <a:r>
              <a:rPr lang="en-CA" sz="1800" dirty="0"/>
              <a:t> – small, oval sucking insects (1/12” – 1/5” long); usually various shades of brown or grey</a:t>
            </a:r>
            <a:r>
              <a:rPr lang="en-US" dirty="0"/>
              <a:t> </a:t>
            </a:r>
            <a:r>
              <a:rPr lang="en-US" sz="2000" dirty="0"/>
              <a:t>	</a:t>
            </a:r>
          </a:p>
          <a:p>
            <a:r>
              <a:rPr lang="en-US" sz="2000" dirty="0"/>
              <a:t>Damage Appearance</a:t>
            </a:r>
          </a:p>
          <a:p>
            <a:pPr lvl="1"/>
            <a:r>
              <a:rPr lang="en-CA" dirty="0"/>
              <a:t>- </a:t>
            </a:r>
            <a:r>
              <a:rPr lang="en-CA" sz="1800" dirty="0"/>
              <a:t>wilting plants</a:t>
            </a:r>
          </a:p>
          <a:p>
            <a:pPr lvl="1"/>
            <a:r>
              <a:rPr lang="en-CA" sz="1800" dirty="0"/>
              <a:t>- scale usually occur in groups that look like “bumps” on the plant stems or undersides of leaves</a:t>
            </a:r>
            <a:r>
              <a:rPr lang="en-US" sz="1800" dirty="0"/>
              <a:t> </a:t>
            </a:r>
          </a:p>
          <a:p>
            <a:r>
              <a:rPr lang="en-US" sz="2000" dirty="0"/>
              <a:t>Prevention &amp; Control</a:t>
            </a:r>
          </a:p>
          <a:p>
            <a:pPr lvl="1"/>
            <a:r>
              <a:rPr lang="en-CA" sz="1800" dirty="0"/>
              <a:t>dormant horticultural oil applied in late winter will kill over-wintering adults</a:t>
            </a:r>
          </a:p>
          <a:p>
            <a:pPr lvl="1"/>
            <a:r>
              <a:rPr lang="en-CA" sz="1800" dirty="0"/>
              <a:t>-dab the bumps with a cotton swab dipped in rubbing alcohol</a:t>
            </a:r>
            <a:r>
              <a:rPr lang="en-US" sz="1800" dirty="0"/>
              <a:t> </a:t>
            </a:r>
          </a:p>
        </p:txBody>
      </p:sp>
      <p:sp>
        <p:nvSpPr>
          <p:cNvPr id="240644" name="Text Box 4"/>
          <p:cNvSpPr txBox="1">
            <a:spLocks noChangeArrowheads="1"/>
          </p:cNvSpPr>
          <p:nvPr/>
        </p:nvSpPr>
        <p:spPr bwMode="auto">
          <a:xfrm>
            <a:off x="1759438" y="806980"/>
            <a:ext cx="2492990" cy="1200329"/>
          </a:xfrm>
          <a:prstGeom prst="rect">
            <a:avLst/>
          </a:prstGeom>
          <a:noFill/>
          <a:ln w="9525">
            <a:noFill/>
            <a:miter lim="800000"/>
            <a:headEnd/>
            <a:tailEnd/>
          </a:ln>
          <a:effectLst/>
        </p:spPr>
        <p:txBody>
          <a:bodyPr wrap="none">
            <a:spAutoFit/>
          </a:bodyPr>
          <a:lstStyle/>
          <a:p>
            <a:r>
              <a:rPr lang="en-US"/>
              <a:t>Scale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32EF289F-F911-447D-BD1F-884BC7F01A3B}" type="slidenum">
              <a:rPr lang="en-US"/>
              <a:pPr/>
              <a:t>39</a:t>
            </a:fld>
            <a:endParaRPr lang="en-US"/>
          </a:p>
        </p:txBody>
      </p:sp>
      <p:sp>
        <p:nvSpPr>
          <p:cNvPr id="56322" name="Rectangle 2"/>
          <p:cNvSpPr>
            <a:spLocks noGrp="1" noRot="1" noChangeAspect="1" noChangeArrowheads="1" noTextEdit="1"/>
          </p:cNvSpPr>
          <p:nvPr>
            <p:ph type="sldImg"/>
          </p:nvPr>
        </p:nvSpPr>
        <p:spPr>
          <a:xfrm>
            <a:off x="184150" y="231775"/>
            <a:ext cx="2374900" cy="1782763"/>
          </a:xfrm>
          <a:ln/>
        </p:spPr>
      </p:sp>
      <p:sp>
        <p:nvSpPr>
          <p:cNvPr id="56323" name="Rectangle 3"/>
          <p:cNvSpPr>
            <a:spLocks noGrp="1" noChangeArrowheads="1"/>
          </p:cNvSpPr>
          <p:nvPr>
            <p:ph type="body" idx="1"/>
          </p:nvPr>
        </p:nvSpPr>
        <p:spPr>
          <a:xfrm>
            <a:off x="692696" y="2271936"/>
            <a:ext cx="5029200" cy="4183063"/>
          </a:xfrm>
        </p:spPr>
        <p:txBody>
          <a:bodyPr/>
          <a:lstStyle/>
          <a:p>
            <a:r>
              <a:rPr lang="en-US" sz="2000" dirty="0"/>
              <a:t>Description</a:t>
            </a:r>
            <a:endParaRPr lang="en-US" sz="1800" dirty="0"/>
          </a:p>
          <a:p>
            <a:pPr lvl="1">
              <a:buFontTx/>
              <a:buChar char="•"/>
            </a:pPr>
            <a:r>
              <a:rPr lang="en-US" sz="1800" dirty="0"/>
              <a:t>The small (1/4”), white and slightly flattened larvae of the birch </a:t>
            </a:r>
            <a:r>
              <a:rPr lang="en-US" sz="1800" dirty="0" err="1"/>
              <a:t>leafminer</a:t>
            </a:r>
            <a:r>
              <a:rPr lang="en-US" sz="1800" dirty="0"/>
              <a:t> live within the birch leaves. They can be easily seen when the leaves are held up to the light. </a:t>
            </a:r>
          </a:p>
          <a:p>
            <a:pPr lvl="1">
              <a:buFontTx/>
              <a:buChar char="•"/>
            </a:pPr>
            <a:r>
              <a:rPr lang="en-US" sz="1800" dirty="0"/>
              <a:t>The adult is a black </a:t>
            </a:r>
            <a:r>
              <a:rPr lang="en-CA" sz="1800" dirty="0"/>
              <a:t>sawfly</a:t>
            </a:r>
            <a:r>
              <a:rPr lang="en-US" sz="1800" dirty="0"/>
              <a:t> (fly-like) insect about 3/16" inch long. </a:t>
            </a:r>
          </a:p>
          <a:p>
            <a:pPr>
              <a:buFontTx/>
              <a:buChar char="•"/>
            </a:pPr>
            <a:endParaRPr lang="en-US" sz="1800" dirty="0"/>
          </a:p>
          <a:p>
            <a:r>
              <a:rPr lang="en-US" sz="2000" dirty="0"/>
              <a:t>Damage Appearance</a:t>
            </a:r>
          </a:p>
          <a:p>
            <a:pPr lvl="1">
              <a:buFontTx/>
              <a:buChar char="-"/>
            </a:pPr>
            <a:r>
              <a:rPr lang="en-CA" sz="1800" dirty="0"/>
              <a:t>larvae “mine” the internal leaf tissues leaving blotches or tracks on leaves; serious infestations appear browned or scorched</a:t>
            </a:r>
          </a:p>
          <a:p>
            <a:r>
              <a:rPr lang="en-US" sz="2000" dirty="0"/>
              <a:t>Prevention &amp; Control</a:t>
            </a:r>
            <a:endParaRPr lang="en-US" sz="1800" dirty="0"/>
          </a:p>
          <a:p>
            <a:pPr lvl="1">
              <a:buFontTx/>
              <a:buChar char="-"/>
            </a:pPr>
            <a:r>
              <a:rPr lang="en-CA" sz="1800" dirty="0"/>
              <a:t>maintain tree’s health by shading root zone; fertilizing in spring with high phosphorus fertilizer; and by watering deeply to provide at least 1” water/week- </a:t>
            </a:r>
            <a:r>
              <a:rPr lang="en-CA" sz="1800" dirty="0" err="1"/>
              <a:t>neem</a:t>
            </a:r>
            <a:r>
              <a:rPr lang="en-CA" sz="1800" dirty="0"/>
              <a:t> oil applied as soon as adults emerge in spring and repeated weekly until mid-June may reduce egg-laying activity - clean up leaf litter in the fall and rake vigorously under tree to destroy pupae.</a:t>
            </a:r>
            <a:endParaRPr lang="en-US" sz="1800" dirty="0"/>
          </a:p>
        </p:txBody>
      </p:sp>
      <p:sp>
        <p:nvSpPr>
          <p:cNvPr id="56324" name="Text Box 4"/>
          <p:cNvSpPr txBox="1">
            <a:spLocks noChangeArrowheads="1"/>
          </p:cNvSpPr>
          <p:nvPr/>
        </p:nvSpPr>
        <p:spPr bwMode="auto">
          <a:xfrm>
            <a:off x="106948" y="806980"/>
            <a:ext cx="6904454" cy="1200329"/>
          </a:xfrm>
          <a:prstGeom prst="rect">
            <a:avLst/>
          </a:prstGeom>
          <a:noFill/>
          <a:ln w="9525">
            <a:noFill/>
            <a:miter lim="800000"/>
            <a:headEnd/>
            <a:tailEnd/>
          </a:ln>
          <a:effectLst/>
        </p:spPr>
        <p:txBody>
          <a:bodyPr wrap="none">
            <a:spAutoFit/>
          </a:bodyPr>
          <a:lstStyle/>
          <a:p>
            <a:r>
              <a:rPr lang="en-US"/>
              <a:t>Birch Leaf Miner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601DD4C-FB77-47A5-9151-71BA22CDDB8F}" type="slidenum">
              <a:rPr lang="en-US"/>
              <a:pPr/>
              <a:t>4</a:t>
            </a:fld>
            <a:endParaRPr lang="en-US"/>
          </a:p>
        </p:txBody>
      </p:sp>
      <p:sp>
        <p:nvSpPr>
          <p:cNvPr id="79874" name="Rectangle 2"/>
          <p:cNvSpPr>
            <a:spLocks noGrp="1" noRot="1" noChangeAspect="1" noChangeArrowheads="1" noTextEdit="1"/>
          </p:cNvSpPr>
          <p:nvPr>
            <p:ph type="sldImg"/>
          </p:nvPr>
        </p:nvSpPr>
        <p:spPr>
          <a:xfrm>
            <a:off x="2132856" y="183704"/>
            <a:ext cx="2374900" cy="1782763"/>
          </a:xfrm>
          <a:ln/>
        </p:spPr>
      </p:sp>
      <p:sp>
        <p:nvSpPr>
          <p:cNvPr id="79875" name="Rectangle 3"/>
          <p:cNvSpPr>
            <a:spLocks noGrp="1" noChangeArrowheads="1"/>
          </p:cNvSpPr>
          <p:nvPr>
            <p:ph type="body" idx="1"/>
          </p:nvPr>
        </p:nvSpPr>
        <p:spPr>
          <a:xfrm>
            <a:off x="152400" y="2014220"/>
            <a:ext cx="6553200" cy="7127240"/>
          </a:xfrm>
        </p:spPr>
        <p:txBody>
          <a:bodyPr/>
          <a:lstStyle/>
          <a:p>
            <a:pPr>
              <a:buFontTx/>
              <a:buChar char="•"/>
            </a:pPr>
            <a:r>
              <a:rPr lang="en-CA" sz="1600"/>
              <a:t>Exceptions to the Ban: </a:t>
            </a:r>
          </a:p>
          <a:p>
            <a:pPr lvl="1">
              <a:buFontTx/>
              <a:buChar char="•"/>
            </a:pPr>
            <a:r>
              <a:rPr lang="en-CA" sz="1600"/>
              <a:t>agriculture (access to public works/facilities), </a:t>
            </a:r>
          </a:p>
          <a:p>
            <a:pPr lvl="1">
              <a:buFontTx/>
              <a:buChar char="•"/>
            </a:pPr>
            <a:r>
              <a:rPr lang="en-CA" sz="1600"/>
              <a:t>forestry, </a:t>
            </a:r>
          </a:p>
          <a:p>
            <a:pPr lvl="1">
              <a:buFontTx/>
              <a:buChar char="•"/>
            </a:pPr>
            <a:r>
              <a:rPr lang="en-CA" sz="1600"/>
              <a:t>golf courses (IPM accreditation within 3 years and report on pesticide use annually) and </a:t>
            </a:r>
          </a:p>
          <a:p>
            <a:pPr lvl="1">
              <a:buFontTx/>
              <a:buChar char="•"/>
            </a:pPr>
            <a:r>
              <a:rPr lang="en-CA" sz="1600"/>
              <a:t>promotion of public health or safety (West Nile mosquito infestation).</a:t>
            </a:r>
          </a:p>
          <a:p>
            <a:pPr lvl="1">
              <a:buFontTx/>
              <a:buChar char="•"/>
            </a:pPr>
            <a:r>
              <a:rPr lang="en-CA" sz="1600"/>
              <a:t>Sports fields at national and international events like pan am games and only with ministerial approval</a:t>
            </a:r>
          </a:p>
          <a:p>
            <a:pPr lvl="1">
              <a:buFontTx/>
              <a:buChar char="•"/>
            </a:pPr>
            <a:r>
              <a:rPr lang="en-CA" sz="1600"/>
              <a:t>Natural resources when the integrity of the environment is at risk from invasives or for weeds listed on the Noxious Weeds Act.  Not finalized yet – (not a typical homeowner issue)</a:t>
            </a:r>
          </a:p>
          <a:p>
            <a:pPr lvl="1">
              <a:buFontTx/>
              <a:buChar char="•"/>
            </a:pPr>
            <a:r>
              <a:rPr lang="en-CA" sz="1600"/>
              <a:t>Trees, a licensed Pesticides operator can spray if a licensed Arbourist provides a statement in writing that the tree is in danger for it’s life</a:t>
            </a:r>
          </a:p>
          <a:p>
            <a:pPr>
              <a:buFontTx/>
              <a:buChar char="•"/>
            </a:pPr>
            <a:endParaRPr lang="en-CA" sz="1600"/>
          </a:p>
          <a:p>
            <a:pPr>
              <a:buFontTx/>
              <a:buChar char="•"/>
            </a:pPr>
            <a:r>
              <a:rPr lang="en-CA" sz="1600"/>
              <a:t>Enhanced storage and fire dept notification requirements for pesticide manufacturers to harmonize with those for operators and vendors</a:t>
            </a:r>
          </a:p>
          <a:p>
            <a:pPr>
              <a:buFontTx/>
              <a:buChar char="•"/>
            </a:pPr>
            <a:r>
              <a:rPr lang="en-CA" sz="1600"/>
              <a:t>Green notice signs to alert the public of the use of certain pesticides</a:t>
            </a:r>
          </a:p>
          <a:p>
            <a:pPr>
              <a:buFontTx/>
              <a:buChar char="•"/>
            </a:pPr>
            <a:r>
              <a:rPr lang="en-CA" sz="1600"/>
              <a:t>There is a list of commonly used banned products in your handout</a:t>
            </a:r>
          </a:p>
          <a:p>
            <a:pPr>
              <a:buFontTx/>
              <a:buChar char="•"/>
            </a:pPr>
            <a:r>
              <a:rPr lang="en-CA" sz="1600"/>
              <a:t>Most commonly used banned pesticide ingredients include:</a:t>
            </a:r>
          </a:p>
          <a:p>
            <a:pPr lvl="1"/>
            <a:r>
              <a:rPr lang="en-US" sz="1600"/>
              <a:t>Rotenon, Metaldhyde, Malathion, Carbaryl, Phosalone, Mecoprop, Copper Sulphate, Pyrethrins, Glyphosate, Permethrin, 2,4-D, Quintozene, Dithiopyr, 3-Indole Butyric Acid, Dicamba</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F7E0EC45-EBA1-4DA7-A249-C8D056787D1C}" type="slidenum">
              <a:rPr lang="en-US"/>
              <a:pPr/>
              <a:t>40</a:t>
            </a:fld>
            <a:endParaRPr lang="en-US"/>
          </a:p>
        </p:txBody>
      </p:sp>
      <p:sp>
        <p:nvSpPr>
          <p:cNvPr id="58370" name="Rectangle 2"/>
          <p:cNvSpPr>
            <a:spLocks noGrp="1" noRot="1" noChangeAspect="1" noChangeArrowheads="1" noTextEdit="1"/>
          </p:cNvSpPr>
          <p:nvPr>
            <p:ph type="sldImg"/>
          </p:nvPr>
        </p:nvSpPr>
        <p:spPr>
          <a:xfrm>
            <a:off x="184150" y="231775"/>
            <a:ext cx="2374900" cy="1782763"/>
          </a:xfrm>
          <a:ln/>
        </p:spPr>
      </p:sp>
      <p:sp>
        <p:nvSpPr>
          <p:cNvPr id="58371" name="Rectangle 3"/>
          <p:cNvSpPr>
            <a:spLocks noGrp="1" noChangeArrowheads="1"/>
          </p:cNvSpPr>
          <p:nvPr>
            <p:ph type="body" idx="1"/>
          </p:nvPr>
        </p:nvSpPr>
        <p:spPr>
          <a:xfrm>
            <a:off x="476672" y="2199928"/>
            <a:ext cx="5616624" cy="4183063"/>
          </a:xfrm>
        </p:spPr>
        <p:txBody>
          <a:bodyPr/>
          <a:lstStyle/>
          <a:p>
            <a:r>
              <a:rPr lang="en-CA" sz="2000" dirty="0"/>
              <a:t>Description</a:t>
            </a:r>
          </a:p>
          <a:p>
            <a:pPr lvl="1">
              <a:buFontTx/>
              <a:buChar char="•"/>
            </a:pPr>
            <a:r>
              <a:rPr lang="en-CA" sz="2000" dirty="0"/>
              <a:t>adults: 3/8” long, bright red with black legs, head &amp; antennae; larvae: plump greenish yellow or brown, carry excrement stuck on backs; eggs: orange and laid in lines on undersides of leaves</a:t>
            </a:r>
            <a:r>
              <a:rPr lang="en-US" sz="2000" dirty="0"/>
              <a:t> </a:t>
            </a:r>
          </a:p>
          <a:p>
            <a:endParaRPr lang="en-US" sz="2000" dirty="0"/>
          </a:p>
          <a:p>
            <a:r>
              <a:rPr lang="en-US" sz="2000" dirty="0"/>
              <a:t>Damage Appearance</a:t>
            </a:r>
          </a:p>
          <a:p>
            <a:pPr lvl="1">
              <a:buFontTx/>
              <a:buChar char="-"/>
            </a:pPr>
            <a:r>
              <a:rPr lang="en-CA" sz="2000" dirty="0"/>
              <a:t>feed on buds, leaves and stems of plants, primarily lilies – initially create ragged holes, but can consume entire plant parts</a:t>
            </a:r>
            <a:r>
              <a:rPr lang="en-US" sz="2000" dirty="0"/>
              <a:t> </a:t>
            </a:r>
          </a:p>
          <a:p>
            <a:endParaRPr lang="en-US" sz="2000" dirty="0"/>
          </a:p>
          <a:p>
            <a:r>
              <a:rPr lang="en-US" sz="2000" dirty="0"/>
              <a:t>Prevention &amp; Control</a:t>
            </a:r>
          </a:p>
          <a:p>
            <a:pPr lvl="1">
              <a:buFontTx/>
              <a:buChar char="-"/>
            </a:pPr>
            <a:r>
              <a:rPr lang="en-CA" sz="2000" dirty="0"/>
              <a:t>remove plant debris and mulch at end of growing season from area where lilies are grown to reduce over-wintering of adults</a:t>
            </a:r>
          </a:p>
          <a:p>
            <a:pPr lvl="1">
              <a:buFontTx/>
              <a:buChar char="•"/>
            </a:pPr>
            <a:r>
              <a:rPr lang="en-CA" sz="2000" dirty="0"/>
              <a:t>hand pick and destroy all stages of beetle when found</a:t>
            </a:r>
          </a:p>
          <a:p>
            <a:pPr>
              <a:buFontTx/>
              <a:buChar char="•"/>
            </a:pPr>
            <a:endParaRPr lang="en-CA" sz="2000" dirty="0"/>
          </a:p>
          <a:p>
            <a:pPr>
              <a:buFontTx/>
              <a:buChar char="•"/>
            </a:pPr>
            <a:r>
              <a:rPr lang="en-CA" sz="2000" dirty="0"/>
              <a:t>Grow </a:t>
            </a:r>
            <a:r>
              <a:rPr lang="en-CA" sz="2000" dirty="0" err="1"/>
              <a:t>dayliles</a:t>
            </a:r>
            <a:r>
              <a:rPr lang="en-CA" sz="2000" dirty="0"/>
              <a:t> instead….</a:t>
            </a:r>
            <a:endParaRPr lang="en-US" sz="2000" dirty="0"/>
          </a:p>
        </p:txBody>
      </p:sp>
      <p:sp>
        <p:nvSpPr>
          <p:cNvPr id="58372" name="Text Box 4"/>
          <p:cNvSpPr txBox="1">
            <a:spLocks noChangeArrowheads="1"/>
          </p:cNvSpPr>
          <p:nvPr/>
        </p:nvSpPr>
        <p:spPr bwMode="auto">
          <a:xfrm>
            <a:off x="261333" y="806980"/>
            <a:ext cx="6494085" cy="1200329"/>
          </a:xfrm>
          <a:prstGeom prst="rect">
            <a:avLst/>
          </a:prstGeom>
          <a:noFill/>
          <a:ln w="9525">
            <a:noFill/>
            <a:miter lim="800000"/>
            <a:headEnd/>
            <a:tailEnd/>
          </a:ln>
          <a:effectLst/>
        </p:spPr>
        <p:txBody>
          <a:bodyPr wrap="none">
            <a:spAutoFit/>
          </a:bodyPr>
          <a:lstStyle/>
          <a:p>
            <a:r>
              <a:rPr lang="en-US"/>
              <a:t>Lily Leaf Beetle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3220718F-8DDD-4CBE-9E01-337687C5A17B}" type="slidenum">
              <a:rPr lang="en-US"/>
              <a:pPr/>
              <a:t>41</a:t>
            </a:fld>
            <a:endParaRPr lang="en-US"/>
          </a:p>
        </p:txBody>
      </p:sp>
      <p:sp>
        <p:nvSpPr>
          <p:cNvPr id="60418" name="Rectangle 2"/>
          <p:cNvSpPr>
            <a:spLocks noGrp="1" noRot="1" noChangeAspect="1" noChangeArrowheads="1" noTextEdit="1"/>
          </p:cNvSpPr>
          <p:nvPr>
            <p:ph type="sldImg"/>
          </p:nvPr>
        </p:nvSpPr>
        <p:spPr>
          <a:xfrm>
            <a:off x="184150" y="231775"/>
            <a:ext cx="2374900" cy="1782763"/>
          </a:xfrm>
          <a:ln/>
        </p:spPr>
      </p:sp>
      <p:sp>
        <p:nvSpPr>
          <p:cNvPr id="60419" name="Rectangle 3"/>
          <p:cNvSpPr>
            <a:spLocks noGrp="1" noChangeArrowheads="1"/>
          </p:cNvSpPr>
          <p:nvPr>
            <p:ph type="body" idx="1"/>
          </p:nvPr>
        </p:nvSpPr>
        <p:spPr>
          <a:xfrm>
            <a:off x="764704" y="2271936"/>
            <a:ext cx="5029200" cy="4183063"/>
          </a:xfrm>
        </p:spPr>
        <p:txBody>
          <a:bodyPr/>
          <a:lstStyle/>
          <a:p>
            <a:r>
              <a:rPr lang="en-CA" sz="2400" dirty="0"/>
              <a:t>Description</a:t>
            </a:r>
          </a:p>
          <a:p>
            <a:pPr lvl="1"/>
            <a:r>
              <a:rPr lang="en-CA" sz="2400" dirty="0"/>
              <a:t> – extremely tiny (1/50” – 1/25”), elongated, fast-flying, dark-coloured sucking insects</a:t>
            </a:r>
            <a:r>
              <a:rPr lang="en-US" sz="2400" dirty="0"/>
              <a:t> </a:t>
            </a:r>
          </a:p>
          <a:p>
            <a:endParaRPr lang="en-US" sz="2400" dirty="0"/>
          </a:p>
          <a:p>
            <a:r>
              <a:rPr lang="en-US" sz="2400" dirty="0"/>
              <a:t>Damage appearance</a:t>
            </a:r>
          </a:p>
          <a:p>
            <a:pPr lvl="1"/>
            <a:r>
              <a:rPr lang="en-CA" sz="2400" dirty="0"/>
              <a:t>- leaves speckled or streaked with silver</a:t>
            </a:r>
          </a:p>
          <a:p>
            <a:pPr lvl="1">
              <a:buFontTx/>
              <a:buChar char="-"/>
            </a:pPr>
            <a:r>
              <a:rPr lang="en-CA" sz="2400" dirty="0"/>
              <a:t>distorted flowers</a:t>
            </a:r>
            <a:r>
              <a:rPr lang="en-US" sz="2400" dirty="0"/>
              <a:t> </a:t>
            </a:r>
          </a:p>
          <a:p>
            <a:endParaRPr lang="en-US" sz="2400" dirty="0"/>
          </a:p>
          <a:p>
            <a:r>
              <a:rPr lang="en-US" sz="2400" dirty="0"/>
              <a:t>Prevention and control</a:t>
            </a:r>
          </a:p>
          <a:p>
            <a:pPr lvl="1"/>
            <a:r>
              <a:rPr lang="en-CA" sz="2400" dirty="0"/>
              <a:t>- for fruit trees, use dormant horticultural oil spray</a:t>
            </a:r>
          </a:p>
          <a:p>
            <a:pPr lvl="1"/>
            <a:r>
              <a:rPr lang="en-CA" sz="2400" dirty="0"/>
              <a:t>- prune off and destroy badly affected areas</a:t>
            </a:r>
            <a:endParaRPr lang="en-US" sz="2400" dirty="0"/>
          </a:p>
        </p:txBody>
      </p:sp>
      <p:sp>
        <p:nvSpPr>
          <p:cNvPr id="60420" name="Text Box 4"/>
          <p:cNvSpPr txBox="1">
            <a:spLocks noChangeArrowheads="1"/>
          </p:cNvSpPr>
          <p:nvPr/>
        </p:nvSpPr>
        <p:spPr bwMode="auto">
          <a:xfrm>
            <a:off x="1680408" y="806980"/>
            <a:ext cx="2749472" cy="1200329"/>
          </a:xfrm>
          <a:prstGeom prst="rect">
            <a:avLst/>
          </a:prstGeom>
          <a:noFill/>
          <a:ln w="9525">
            <a:noFill/>
            <a:miter lim="800000"/>
            <a:headEnd/>
            <a:tailEnd/>
          </a:ln>
          <a:effectLst/>
        </p:spPr>
        <p:txBody>
          <a:bodyPr wrap="none">
            <a:spAutoFit/>
          </a:bodyPr>
          <a:lstStyle/>
          <a:p>
            <a:r>
              <a:rPr lang="en-US"/>
              <a:t>Thrips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8BAD08C7-EABA-4240-9D45-C870860FBB4E}" type="slidenum">
              <a:rPr lang="en-US"/>
              <a:pPr/>
              <a:t>42</a:t>
            </a:fld>
            <a:endParaRPr lang="en-US"/>
          </a:p>
        </p:txBody>
      </p:sp>
      <p:sp>
        <p:nvSpPr>
          <p:cNvPr id="169986" name="Rectangle 2"/>
          <p:cNvSpPr>
            <a:spLocks noGrp="1" noRot="1" noChangeAspect="1" noChangeArrowheads="1" noTextEdit="1"/>
          </p:cNvSpPr>
          <p:nvPr>
            <p:ph type="sldImg"/>
          </p:nvPr>
        </p:nvSpPr>
        <p:spPr>
          <a:xfrm>
            <a:off x="184150" y="231775"/>
            <a:ext cx="2374900" cy="1782763"/>
          </a:xfrm>
          <a:ln/>
        </p:spPr>
      </p:sp>
      <p:sp>
        <p:nvSpPr>
          <p:cNvPr id="169987" name="Rectangle 3"/>
          <p:cNvSpPr>
            <a:spLocks noGrp="1" noChangeArrowheads="1"/>
          </p:cNvSpPr>
          <p:nvPr>
            <p:ph type="body" idx="1"/>
          </p:nvPr>
        </p:nvSpPr>
        <p:spPr>
          <a:xfrm>
            <a:off x="764704" y="2127920"/>
            <a:ext cx="5029200" cy="4183063"/>
          </a:xfrm>
        </p:spPr>
        <p:txBody>
          <a:bodyPr/>
          <a:lstStyle/>
          <a:p>
            <a:r>
              <a:rPr lang="en-CA" sz="2000" dirty="0"/>
              <a:t>Description</a:t>
            </a:r>
          </a:p>
          <a:p>
            <a:pPr lvl="1">
              <a:buFontTx/>
              <a:buChar char="•"/>
            </a:pPr>
            <a:r>
              <a:rPr lang="en-CA" sz="2000" dirty="0"/>
              <a:t>adults: metallic blue or green ½” long; larvae: plump, C-shaped grey grubs with brown heads (3/4” long)</a:t>
            </a:r>
            <a:r>
              <a:rPr lang="en-US" sz="2000" dirty="0"/>
              <a:t> </a:t>
            </a:r>
          </a:p>
          <a:p>
            <a:pPr>
              <a:buFontTx/>
              <a:buChar char="•"/>
            </a:pPr>
            <a:endParaRPr lang="en-US" sz="2000" dirty="0"/>
          </a:p>
          <a:p>
            <a:r>
              <a:rPr lang="en-US" sz="2000" dirty="0"/>
              <a:t>Damage appearance</a:t>
            </a:r>
          </a:p>
          <a:p>
            <a:pPr lvl="1">
              <a:buFontTx/>
              <a:buChar char="•"/>
            </a:pPr>
            <a:r>
              <a:rPr lang="en-CA" sz="2000" dirty="0"/>
              <a:t>larva chew grass roots</a:t>
            </a:r>
          </a:p>
          <a:p>
            <a:pPr lvl="1">
              <a:buFontTx/>
              <a:buChar char="-"/>
            </a:pPr>
            <a:r>
              <a:rPr lang="en-CA" sz="2000" dirty="0"/>
              <a:t>adults eat leaves and flowers, can defoliate plants</a:t>
            </a:r>
            <a:r>
              <a:rPr lang="en-US" sz="2000" dirty="0"/>
              <a:t> </a:t>
            </a:r>
          </a:p>
          <a:p>
            <a:pPr>
              <a:buFontTx/>
              <a:buChar char="-"/>
            </a:pPr>
            <a:endParaRPr lang="en-US" sz="2000" dirty="0"/>
          </a:p>
          <a:p>
            <a:r>
              <a:rPr lang="en-CA" sz="2000" dirty="0"/>
              <a:t>Prevention and control</a:t>
            </a:r>
          </a:p>
          <a:p>
            <a:pPr lvl="1">
              <a:buFontTx/>
              <a:buChar char="•"/>
            </a:pPr>
            <a:r>
              <a:rPr lang="en-CA" sz="2000" dirty="0"/>
              <a:t>hand-pick adult beetles from susceptible plants (or knock them off onto a sheet on the ground under the plant) and destroy</a:t>
            </a:r>
          </a:p>
          <a:p>
            <a:pPr lvl="1">
              <a:buFontTx/>
              <a:buChar char="•"/>
            </a:pPr>
            <a:r>
              <a:rPr lang="en-CA" sz="2000" dirty="0"/>
              <a:t>- don’t use beetle traps – they just attract more beetles</a:t>
            </a:r>
            <a:r>
              <a:rPr lang="en-US" sz="2000" dirty="0"/>
              <a:t> </a:t>
            </a:r>
          </a:p>
        </p:txBody>
      </p:sp>
      <p:sp>
        <p:nvSpPr>
          <p:cNvPr id="169988" name="Text Box 4"/>
          <p:cNvSpPr txBox="1">
            <a:spLocks noChangeArrowheads="1"/>
          </p:cNvSpPr>
          <p:nvPr/>
        </p:nvSpPr>
        <p:spPr bwMode="auto">
          <a:xfrm>
            <a:off x="105411" y="884450"/>
            <a:ext cx="7058343" cy="1200329"/>
          </a:xfrm>
          <a:prstGeom prst="rect">
            <a:avLst/>
          </a:prstGeom>
          <a:noFill/>
          <a:ln w="9525">
            <a:noFill/>
            <a:miter lim="800000"/>
            <a:headEnd/>
            <a:tailEnd/>
          </a:ln>
          <a:effectLst/>
        </p:spPr>
        <p:txBody>
          <a:bodyPr wrap="none">
            <a:spAutoFit/>
          </a:bodyPr>
          <a:lstStyle/>
          <a:p>
            <a:r>
              <a:rPr lang="en-US"/>
              <a:t>Japanese Beetle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8F14BDD7-31FF-4B95-B4F6-F148102EEB24}" type="slidenum">
              <a:rPr lang="en-US"/>
              <a:pPr/>
              <a:t>43</a:t>
            </a:fld>
            <a:endParaRPr lang="en-US"/>
          </a:p>
        </p:txBody>
      </p:sp>
      <p:sp>
        <p:nvSpPr>
          <p:cNvPr id="174082" name="Rectangle 2"/>
          <p:cNvSpPr>
            <a:spLocks noGrp="1" noRot="1" noChangeAspect="1" noChangeArrowheads="1" noTextEdit="1"/>
          </p:cNvSpPr>
          <p:nvPr>
            <p:ph type="sldImg"/>
          </p:nvPr>
        </p:nvSpPr>
        <p:spPr>
          <a:xfrm>
            <a:off x="184150" y="231775"/>
            <a:ext cx="2374900" cy="1782763"/>
          </a:xfrm>
          <a:ln/>
        </p:spPr>
      </p:sp>
      <p:sp>
        <p:nvSpPr>
          <p:cNvPr id="174083" name="Rectangle 3"/>
          <p:cNvSpPr>
            <a:spLocks noGrp="1" noChangeArrowheads="1"/>
          </p:cNvSpPr>
          <p:nvPr>
            <p:ph type="body" idx="1"/>
          </p:nvPr>
        </p:nvSpPr>
        <p:spPr>
          <a:xfrm>
            <a:off x="1052736" y="2487960"/>
            <a:ext cx="5029200" cy="4183063"/>
          </a:xfrm>
        </p:spPr>
        <p:txBody>
          <a:bodyPr/>
          <a:lstStyle/>
          <a:p>
            <a:r>
              <a:rPr lang="en-CA" sz="2000" dirty="0"/>
              <a:t>Description</a:t>
            </a:r>
          </a:p>
          <a:p>
            <a:pPr lvl="1">
              <a:buFontTx/>
              <a:buChar char="•"/>
            </a:pPr>
            <a:r>
              <a:rPr lang="en-CA" sz="2000" dirty="0"/>
              <a:t>striped or spotted elongated ¼” long, greenish yellow, yellow or orange with black markings</a:t>
            </a:r>
            <a:r>
              <a:rPr lang="en-US" sz="2000" dirty="0"/>
              <a:t> </a:t>
            </a:r>
          </a:p>
          <a:p>
            <a:pPr>
              <a:buFontTx/>
              <a:buChar char="•"/>
            </a:pPr>
            <a:endParaRPr lang="en-US" sz="2000" dirty="0"/>
          </a:p>
          <a:p>
            <a:r>
              <a:rPr lang="en-US" sz="2000" dirty="0"/>
              <a:t>Damage appearance</a:t>
            </a:r>
          </a:p>
          <a:p>
            <a:pPr lvl="1">
              <a:buFontTx/>
              <a:buChar char="•"/>
            </a:pPr>
            <a:r>
              <a:rPr lang="en-CA" sz="2000" dirty="0"/>
              <a:t>chew holes in leaves, can completely defoliate susceptible plants</a:t>
            </a:r>
          </a:p>
          <a:p>
            <a:pPr>
              <a:buFontTx/>
              <a:buChar char="•"/>
            </a:pPr>
            <a:endParaRPr lang="en-CA" sz="2000" dirty="0"/>
          </a:p>
          <a:p>
            <a:pPr lvl="1">
              <a:buFontTx/>
              <a:buChar char="-"/>
            </a:pPr>
            <a:r>
              <a:rPr lang="en-CA" sz="2000" dirty="0"/>
              <a:t>can spread virus and bacteria to plants, especially vegetable crops</a:t>
            </a:r>
            <a:r>
              <a:rPr lang="en-US" sz="2000" dirty="0"/>
              <a:t> </a:t>
            </a:r>
          </a:p>
          <a:p>
            <a:pPr>
              <a:buFontTx/>
              <a:buChar char="-"/>
            </a:pPr>
            <a:endParaRPr lang="en-US" sz="2000" dirty="0"/>
          </a:p>
          <a:p>
            <a:r>
              <a:rPr lang="en-US" sz="2000" dirty="0"/>
              <a:t>Prevention and control</a:t>
            </a:r>
          </a:p>
          <a:p>
            <a:pPr lvl="1">
              <a:buFontTx/>
              <a:buChar char="•"/>
            </a:pPr>
            <a:r>
              <a:rPr lang="en-CA" sz="2000" dirty="0"/>
              <a:t>plant disease-resistant varieties of susceptible vegetables</a:t>
            </a:r>
          </a:p>
          <a:p>
            <a:pPr lvl="1">
              <a:buFontTx/>
              <a:buChar char="•"/>
            </a:pPr>
            <a:r>
              <a:rPr lang="en-CA" sz="2000" dirty="0"/>
              <a:t>- cover susceptible vegetable seedlings with floating row covers</a:t>
            </a:r>
            <a:endParaRPr lang="en-US" sz="2000" dirty="0"/>
          </a:p>
        </p:txBody>
      </p:sp>
      <p:sp>
        <p:nvSpPr>
          <p:cNvPr id="174084" name="Text Box 4"/>
          <p:cNvSpPr txBox="1">
            <a:spLocks noChangeArrowheads="1"/>
          </p:cNvSpPr>
          <p:nvPr/>
        </p:nvSpPr>
        <p:spPr bwMode="auto">
          <a:xfrm>
            <a:off x="171639" y="884450"/>
            <a:ext cx="7314823" cy="1200329"/>
          </a:xfrm>
          <a:prstGeom prst="rect">
            <a:avLst/>
          </a:prstGeom>
          <a:noFill/>
          <a:ln w="9525">
            <a:noFill/>
            <a:miter lim="800000"/>
            <a:headEnd/>
            <a:tailEnd/>
          </a:ln>
          <a:effectLst/>
        </p:spPr>
        <p:txBody>
          <a:bodyPr wrap="none">
            <a:spAutoFit/>
          </a:bodyPr>
          <a:lstStyle/>
          <a:p>
            <a:r>
              <a:rPr lang="en-US"/>
              <a:t>Cucumber Beetle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A36971F-07F2-40FD-9908-F6FB880E2DED}"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7491F04-2BD5-4559-8648-B191625FD5EB}" type="slidenum">
              <a:rPr lang="en-US"/>
              <a:pPr/>
              <a:t>45</a:t>
            </a:fld>
            <a:endParaRPr lang="en-US"/>
          </a:p>
        </p:txBody>
      </p:sp>
      <p:sp>
        <p:nvSpPr>
          <p:cNvPr id="271362" name="Rectangle 2"/>
          <p:cNvSpPr>
            <a:spLocks noGrp="1" noRot="1" noChangeAspect="1" noChangeArrowheads="1" noTextEdit="1"/>
          </p:cNvSpPr>
          <p:nvPr>
            <p:ph type="sldImg"/>
          </p:nvPr>
        </p:nvSpPr>
        <p:spPr>
          <a:xfrm>
            <a:off x="184150" y="231775"/>
            <a:ext cx="2374900" cy="1782763"/>
          </a:xfrm>
          <a:ln/>
        </p:spPr>
      </p:sp>
      <p:sp>
        <p:nvSpPr>
          <p:cNvPr id="5" name="Notes Placeholder 4"/>
          <p:cNvSpPr>
            <a:spLocks noGrp="1"/>
          </p:cNvSpPr>
          <p:nvPr>
            <p:ph type="body" sz="quarter" idx="10"/>
          </p:nvPr>
        </p:nvSpPr>
        <p:spPr/>
        <p:txBody>
          <a:bodyPr>
            <a:normAutofit/>
          </a:bodyPr>
          <a:lstStyle/>
          <a:p>
            <a:endParaRPr lang="en-CA"/>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2820AF60-7B55-4C39-866F-BF1B8E6E0CFE}" type="slidenum">
              <a:rPr lang="en-US"/>
              <a:pPr/>
              <a:t>46</a:t>
            </a:fld>
            <a:endParaRPr lang="en-US"/>
          </a:p>
        </p:txBody>
      </p:sp>
      <p:sp>
        <p:nvSpPr>
          <p:cNvPr id="269314" name="Rectangle 2"/>
          <p:cNvSpPr>
            <a:spLocks noGrp="1" noRot="1" noChangeAspect="1" noChangeArrowheads="1" noTextEdit="1"/>
          </p:cNvSpPr>
          <p:nvPr>
            <p:ph type="sldImg"/>
          </p:nvPr>
        </p:nvSpPr>
        <p:spPr>
          <a:xfrm>
            <a:off x="184150" y="231775"/>
            <a:ext cx="2374900" cy="1782763"/>
          </a:xfrm>
          <a:ln/>
        </p:spPr>
      </p:sp>
      <p:sp>
        <p:nvSpPr>
          <p:cNvPr id="269315" name="Rectangle 3"/>
          <p:cNvSpPr>
            <a:spLocks noGrp="1" noChangeArrowheads="1"/>
          </p:cNvSpPr>
          <p:nvPr>
            <p:ph type="body" idx="1"/>
          </p:nvPr>
        </p:nvSpPr>
        <p:spPr/>
        <p:txBody>
          <a:bodyPr/>
          <a:lstStyle/>
          <a:p>
            <a:pPr>
              <a:lnSpc>
                <a:spcPct val="80000"/>
              </a:lnSpc>
            </a:pPr>
            <a:r>
              <a:rPr lang="en-US" sz="1400">
                <a:solidFill>
                  <a:schemeClr val="folHlink"/>
                </a:solidFill>
              </a:rPr>
              <a:t>This is the handout slide.  Presentation slides follow.</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89418476-DF90-48C7-9C5A-1A14FF2B9A9E}" type="slidenum">
              <a:rPr lang="en-US"/>
              <a:pPr/>
              <a:t>5</a:t>
            </a:fld>
            <a:endParaRPr lang="en-US"/>
          </a:p>
        </p:txBody>
      </p:sp>
      <p:sp>
        <p:nvSpPr>
          <p:cNvPr id="2713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p:txBody>
          <a:bodyPr/>
          <a:lstStyle/>
          <a:p>
            <a:pPr eaLnBrk="1" hangingPunct="1">
              <a:defRPr/>
            </a:pPr>
            <a:r>
              <a:rPr lang="en-CA" dirty="0" smtClean="0"/>
              <a:t>Remember some good bugs,</a:t>
            </a:r>
            <a:r>
              <a:rPr lang="en-CA" baseline="0" dirty="0" smtClean="0"/>
              <a:t> monarch larvae eat certain plants</a:t>
            </a:r>
            <a:endParaRPr lang="en-CA" dirty="0" smtClean="0"/>
          </a:p>
          <a:p>
            <a:pPr eaLnBrk="1" hangingPunct="1">
              <a:defRPr/>
            </a:pPr>
            <a:r>
              <a:rPr lang="en-CA" dirty="0" smtClean="0"/>
              <a:t>Birds in the garden, water or food sources</a:t>
            </a:r>
          </a:p>
          <a:p>
            <a:pPr eaLnBrk="1" hangingPunct="1">
              <a:defRPr/>
            </a:pPr>
            <a:r>
              <a:rPr lang="en-CA" dirty="0" smtClean="0"/>
              <a:t>No</a:t>
            </a:r>
            <a:r>
              <a:rPr lang="en-CA" baseline="0" dirty="0" smtClean="0"/>
              <a:t> more earwigs!</a:t>
            </a:r>
          </a:p>
          <a:p>
            <a:pPr eaLnBrk="1" hangingPunct="1">
              <a:defRPr/>
            </a:pPr>
            <a:r>
              <a:rPr lang="en-CA" baseline="0" dirty="0" smtClean="0"/>
              <a:t>Over watering containers, especially tomatoes leads to blossom end rot/cracking</a:t>
            </a:r>
            <a:endParaRPr lang="en-CA"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014D41C-5D50-4F8D-9925-3B543DEE0CEB}" type="slidenum">
              <a:rPr lang="en-US"/>
              <a:pPr/>
              <a:t>6</a:t>
            </a:fld>
            <a:endParaRPr lang="en-US"/>
          </a:p>
        </p:txBody>
      </p:sp>
      <p:sp>
        <p:nvSpPr>
          <p:cNvPr id="290818" name="Rectangle 2"/>
          <p:cNvSpPr>
            <a:spLocks noGrp="1" noRot="1" noChangeAspect="1" noChangeArrowheads="1" noTextEdit="1"/>
          </p:cNvSpPr>
          <p:nvPr>
            <p:ph type="sldImg"/>
          </p:nvPr>
        </p:nvSpPr>
        <p:spPr>
          <a:xfrm>
            <a:off x="2133600" y="255588"/>
            <a:ext cx="2374900" cy="1782762"/>
          </a:xfrm>
          <a:ln/>
        </p:spPr>
      </p:sp>
      <p:sp>
        <p:nvSpPr>
          <p:cNvPr id="290821" name="Rectangle 5"/>
          <p:cNvSpPr>
            <a:spLocks noGrp="1" noChangeArrowheads="1"/>
          </p:cNvSpPr>
          <p:nvPr>
            <p:ph type="body" idx="1"/>
          </p:nvPr>
        </p:nvSpPr>
        <p:spPr>
          <a:xfrm>
            <a:off x="980728" y="2487960"/>
            <a:ext cx="5029200" cy="4383336"/>
          </a:xfrm>
          <a:noFill/>
          <a:ln/>
        </p:spPr>
        <p:txBody>
          <a:bodyPr/>
          <a:lstStyle/>
          <a:p>
            <a:r>
              <a:rPr lang="en-US" sz="1400" dirty="0"/>
              <a:t>While there is no such thing as a maintenance-free garden, naturalized gardens focused mainly on native plant species result in </a:t>
            </a:r>
            <a:r>
              <a:rPr lang="en-US" sz="1400" b="1" dirty="0"/>
              <a:t>reduced</a:t>
            </a:r>
            <a:r>
              <a:rPr lang="en-US" sz="1400" dirty="0"/>
              <a:t> </a:t>
            </a:r>
          </a:p>
          <a:p>
            <a:pPr lvl="1"/>
            <a:r>
              <a:rPr lang="en-US" sz="1400" dirty="0"/>
              <a:t>Water consumption AFTER the plants are established.</a:t>
            </a:r>
          </a:p>
          <a:p>
            <a:pPr lvl="1"/>
            <a:r>
              <a:rPr lang="en-US" sz="1400" dirty="0"/>
              <a:t>Chemical fertilizers and pesticides</a:t>
            </a:r>
          </a:p>
          <a:p>
            <a:r>
              <a:rPr lang="en-US" sz="1400" dirty="0"/>
              <a:t>Look for plants that are tolerant of the conditions where you live:  </a:t>
            </a:r>
          </a:p>
          <a:p>
            <a:pPr lvl="1"/>
            <a:r>
              <a:rPr lang="en-US" sz="1400" dirty="0"/>
              <a:t>Heat</a:t>
            </a:r>
          </a:p>
          <a:p>
            <a:pPr lvl="1"/>
            <a:r>
              <a:rPr lang="en-US" sz="1400" dirty="0"/>
              <a:t>Drought</a:t>
            </a:r>
          </a:p>
          <a:p>
            <a:pPr lvl="1"/>
            <a:r>
              <a:rPr lang="en-US" sz="1400" dirty="0"/>
              <a:t>Humidity</a:t>
            </a:r>
          </a:p>
          <a:p>
            <a:r>
              <a:rPr lang="en-US" sz="1400" dirty="0"/>
              <a:t>Don’t plant acid loving species if your soil is alkaline</a:t>
            </a:r>
          </a:p>
          <a:p>
            <a:r>
              <a:rPr lang="en-US" sz="1400" dirty="0"/>
              <a:t>Species native to your area may be easier to grow than exotic species </a:t>
            </a:r>
          </a:p>
          <a:p>
            <a:pPr lvl="1"/>
            <a:r>
              <a:rPr lang="en-US" sz="1400" dirty="0"/>
              <a:t>Native species are tolerant of normal conditions where they are native, i.e. heat, humidity, drought and cold</a:t>
            </a:r>
          </a:p>
          <a:p>
            <a:pPr lvl="1"/>
            <a:r>
              <a:rPr lang="en-US" sz="1400" dirty="0"/>
              <a:t>Eliminate “out of zone” issues by not growing</a:t>
            </a:r>
          </a:p>
          <a:p>
            <a:pPr lvl="2"/>
            <a:r>
              <a:rPr lang="en-US" sz="1400" dirty="0"/>
              <a:t>zone 6 plants in zone 4.  Star magnolia instead of saucer magnolia in zone 4</a:t>
            </a:r>
          </a:p>
          <a:p>
            <a:pPr lvl="2"/>
            <a:r>
              <a:rPr lang="en-US" sz="1400" dirty="0"/>
              <a:t>or those “poodle” evergreens that require burlap protection and annual trimming</a:t>
            </a:r>
          </a:p>
          <a:p>
            <a:pPr lvl="1"/>
            <a:r>
              <a:rPr lang="en-US" sz="1400" dirty="0"/>
              <a:t>Choose the native species instead of hybridized cultivars</a:t>
            </a:r>
          </a:p>
          <a:p>
            <a:pPr lvl="2"/>
            <a:r>
              <a:rPr lang="en-US" sz="1400" dirty="0"/>
              <a:t>Many attractive native grasses</a:t>
            </a:r>
          </a:p>
          <a:p>
            <a:pPr lvl="1"/>
            <a:r>
              <a:rPr lang="en-US" sz="1400" dirty="0"/>
              <a:t>Watch out for invasive or aggressive species</a:t>
            </a:r>
          </a:p>
          <a:p>
            <a:endParaRPr lang="en-US" sz="1400" dirty="0"/>
          </a:p>
          <a:p>
            <a:r>
              <a:rPr lang="en-US" sz="1400" dirty="0"/>
              <a:t>Lists of native trees and shrubs in your handouts (on the slide:  serviceberry, cinnamon fern, eastern ninebark, spotted </a:t>
            </a:r>
            <a:r>
              <a:rPr lang="en-US" sz="1400" dirty="0" err="1"/>
              <a:t>cranesbill</a:t>
            </a:r>
            <a:endParaRPr lang="en-US" sz="14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6898751-20B7-4460-BBDB-376E8D25B090}" type="slidenum">
              <a:rPr lang="en-US"/>
              <a:pPr/>
              <a:t>7</a:t>
            </a:fld>
            <a:endParaRPr lang="en-US"/>
          </a:p>
        </p:txBody>
      </p:sp>
      <p:sp>
        <p:nvSpPr>
          <p:cNvPr id="287746" name="Rectangle 2"/>
          <p:cNvSpPr>
            <a:spLocks noGrp="1" noRot="1" noChangeAspect="1" noChangeArrowheads="1" noTextEdit="1"/>
          </p:cNvSpPr>
          <p:nvPr>
            <p:ph type="sldImg"/>
          </p:nvPr>
        </p:nvSpPr>
        <p:spPr>
          <a:xfrm>
            <a:off x="2060848" y="327720"/>
            <a:ext cx="2374900" cy="1782763"/>
          </a:xfrm>
          <a:ln/>
        </p:spPr>
      </p:sp>
      <p:sp>
        <p:nvSpPr>
          <p:cNvPr id="287747" name="Rectangle 3"/>
          <p:cNvSpPr>
            <a:spLocks noGrp="1" noChangeArrowheads="1"/>
          </p:cNvSpPr>
          <p:nvPr>
            <p:ph type="body" idx="1"/>
          </p:nvPr>
        </p:nvSpPr>
        <p:spPr>
          <a:xfrm>
            <a:off x="764704" y="2343944"/>
            <a:ext cx="5029200" cy="4183063"/>
          </a:xfrm>
        </p:spPr>
        <p:txBody>
          <a:bodyPr/>
          <a:lstStyle/>
          <a:p>
            <a:pPr>
              <a:buFontTx/>
              <a:buChar char="•"/>
            </a:pPr>
            <a:r>
              <a:rPr lang="en-US" altLang="ko-KR" dirty="0">
                <a:ea typeface="굴림" charset="-127"/>
              </a:rPr>
              <a:t>Choose plants that are appropriate for the environment you have to offer—hardiness, soil type and fertility, water, sun/shade, space, pollution tolerance and competition with other plants or with pets</a:t>
            </a:r>
          </a:p>
          <a:p>
            <a:pPr>
              <a:buFontTx/>
              <a:buChar char="•"/>
            </a:pPr>
            <a:endParaRPr lang="en-US" altLang="ko-KR" dirty="0">
              <a:ea typeface="굴림" charset="-127"/>
            </a:endParaRPr>
          </a:p>
          <a:p>
            <a:pPr>
              <a:buFontTx/>
              <a:buChar char="•"/>
            </a:pPr>
            <a:r>
              <a:rPr lang="en-US" altLang="ko-KR" dirty="0" err="1">
                <a:ea typeface="굴림" charset="-127"/>
              </a:rPr>
              <a:t>Favour</a:t>
            </a:r>
            <a:r>
              <a:rPr lang="en-US" altLang="ko-KR" dirty="0">
                <a:ea typeface="굴림" charset="-127"/>
              </a:rPr>
              <a:t> plant varieties that have been cultivated for pest resistance and plant </a:t>
            </a:r>
            <a:r>
              <a:rPr lang="en-US" altLang="ko-KR" dirty="0" err="1">
                <a:ea typeface="굴림" charset="-127"/>
              </a:rPr>
              <a:t>vigour</a:t>
            </a:r>
            <a:r>
              <a:rPr lang="en-US" altLang="ko-KR" dirty="0">
                <a:ea typeface="굴림" charset="-127"/>
              </a:rPr>
              <a:t>.</a:t>
            </a:r>
          </a:p>
          <a:p>
            <a:pPr>
              <a:buFontTx/>
              <a:buChar char="•"/>
            </a:pPr>
            <a:endParaRPr lang="en-US" altLang="ko-KR" dirty="0">
              <a:ea typeface="굴림" charset="-127"/>
            </a:endParaRPr>
          </a:p>
          <a:p>
            <a:pPr>
              <a:buFontTx/>
              <a:buChar char="•"/>
            </a:pPr>
            <a:r>
              <a:rPr lang="en-US" altLang="ko-KR" dirty="0">
                <a:ea typeface="굴림" charset="-127"/>
              </a:rPr>
              <a:t>Keep your grass thick and healthy by using a mulching mower, leaving the clippings in place.  Cut your grass to no less than 2” tall.  In fall, keep the lawn clear of leaves. These should be raked onto perennial beds where they will be broken down by worms to increase the humus content and fertility of your soil.</a:t>
            </a:r>
          </a:p>
          <a:p>
            <a:pPr>
              <a:buFontTx/>
              <a:buChar char="•"/>
            </a:pPr>
            <a:endParaRPr lang="en-US" altLang="ko-KR" dirty="0">
              <a:ea typeface="굴림" charset="-127"/>
            </a:endParaRPr>
          </a:p>
          <a:p>
            <a:pPr>
              <a:buFontTx/>
              <a:buChar char="•"/>
            </a:pPr>
            <a:r>
              <a:rPr lang="en-US" altLang="ko-KR" dirty="0">
                <a:ea typeface="굴림" charset="-127"/>
              </a:rPr>
              <a:t>Trim by hand around tree trunks to prevent injury from power trimmers.</a:t>
            </a:r>
          </a:p>
          <a:p>
            <a:pPr>
              <a:buFontTx/>
              <a:buChar char="•"/>
            </a:pPr>
            <a:endParaRPr lang="en-US" altLang="ko-KR" dirty="0">
              <a:ea typeface="굴림" charset="-127"/>
            </a:endParaRPr>
          </a:p>
          <a:p>
            <a:pPr>
              <a:buFontTx/>
              <a:buChar char="•"/>
            </a:pPr>
            <a:r>
              <a:rPr lang="en-US" altLang="ko-KR" dirty="0">
                <a:ea typeface="굴림" charset="-127"/>
              </a:rPr>
              <a:t>Rotate vegetable crops to reduce the chances of diseases and pests re-infecting the following years’ vegetables (you remove the host)and to prevent a lack of nutrients for one type of plant. </a:t>
            </a:r>
          </a:p>
          <a:p>
            <a:pPr>
              <a:buFontTx/>
              <a:buChar char="•"/>
            </a:pPr>
            <a:endParaRPr lang="en-US" altLang="ko-KR" dirty="0">
              <a:ea typeface="굴림" charset="-127"/>
            </a:endParaRPr>
          </a:p>
          <a:p>
            <a:pPr>
              <a:buFontTx/>
              <a:buChar char="•"/>
            </a:pPr>
            <a:r>
              <a:rPr lang="en-US" altLang="ko-KR" dirty="0">
                <a:ea typeface="굴림" charset="-127"/>
              </a:rPr>
              <a:t>Follow good irrigation practices – in general, water less frequently and to a greater depth.  Avoid watering late in the day, which promotes mildew.  Watering at ground level using soaker hoses uses less water and prevents mildew and leaf rot.</a:t>
            </a:r>
          </a:p>
          <a:p>
            <a:pPr>
              <a:buFontTx/>
              <a:buChar char="•"/>
            </a:pPr>
            <a:endParaRPr lang="en-US" altLang="ko-KR" dirty="0">
              <a:ea typeface="굴림" charset="-127"/>
            </a:endParaRPr>
          </a:p>
          <a:p>
            <a:pPr>
              <a:buFontTx/>
              <a:buChar char="•"/>
            </a:pPr>
            <a:r>
              <a:rPr lang="en-US" altLang="ko-KR" dirty="0">
                <a:ea typeface="굴림" charset="-127"/>
              </a:rPr>
              <a:t>To prevent formation of mildew on susceptible plants such as </a:t>
            </a:r>
            <a:r>
              <a:rPr lang="en-US" altLang="ko-KR" dirty="0" err="1">
                <a:ea typeface="굴림" charset="-127"/>
              </a:rPr>
              <a:t>Monarda</a:t>
            </a:r>
            <a:r>
              <a:rPr lang="en-US" altLang="ko-KR" dirty="0">
                <a:ea typeface="굴림" charset="-127"/>
              </a:rPr>
              <a:t> and Phlox, prune out crowded crowns in early spring to provide better air circulation.</a:t>
            </a:r>
          </a:p>
          <a:p>
            <a:pPr>
              <a:buFontTx/>
              <a:buChar char="•"/>
            </a:pPr>
            <a:endParaRPr lang="en-US" altLang="ko-KR" dirty="0">
              <a:ea typeface="굴림" charset="-127"/>
            </a:endParaRPr>
          </a:p>
          <a:p>
            <a:pPr>
              <a:buFontTx/>
              <a:buChar char="•"/>
            </a:pPr>
            <a:r>
              <a:rPr lang="en-US" altLang="ko-KR" dirty="0">
                <a:ea typeface="굴림" charset="-127"/>
              </a:rPr>
              <a:t>Companion planting - Interplant crops and vegetables with other plants such as nasturtiums, marigolds (repel aphids, Colorado potato beetle, tomato hornworm), parsley and garlic to repel or prevent  pest infestations. </a:t>
            </a:r>
            <a:r>
              <a:rPr lang="en-CA" altLang="ko-KR" b="1" dirty="0">
                <a:ea typeface="굴림" charset="-127"/>
              </a:rPr>
              <a:t> </a:t>
            </a:r>
            <a:endParaRPr lang="en-US" b="1" dirty="0">
              <a:ea typeface="굴림" charset="-127"/>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FDC20C0A-8E7F-45BC-99BE-A7E20A23105F}" type="slidenum">
              <a:rPr lang="en-US"/>
              <a:pPr/>
              <a:t>8</a:t>
            </a:fld>
            <a:endParaRPr lang="en-US"/>
          </a:p>
        </p:txBody>
      </p:sp>
      <p:sp>
        <p:nvSpPr>
          <p:cNvPr id="259074" name="Rectangle 2"/>
          <p:cNvSpPr>
            <a:spLocks noGrp="1" noRot="1" noChangeAspect="1" noChangeArrowheads="1" noTextEdit="1"/>
          </p:cNvSpPr>
          <p:nvPr>
            <p:ph type="sldImg"/>
          </p:nvPr>
        </p:nvSpPr>
        <p:spPr>
          <a:xfrm>
            <a:off x="1628800" y="327720"/>
            <a:ext cx="2374900" cy="1782763"/>
          </a:xfrm>
          <a:ln/>
        </p:spPr>
      </p:sp>
      <p:sp>
        <p:nvSpPr>
          <p:cNvPr id="259075" name="Rectangle 3"/>
          <p:cNvSpPr>
            <a:spLocks noGrp="1" noChangeArrowheads="1"/>
          </p:cNvSpPr>
          <p:nvPr>
            <p:ph type="body" idx="1"/>
          </p:nvPr>
        </p:nvSpPr>
        <p:spPr>
          <a:xfrm>
            <a:off x="476672" y="2487960"/>
            <a:ext cx="5616624" cy="4183063"/>
          </a:xfrm>
        </p:spPr>
        <p:txBody>
          <a:bodyPr/>
          <a:lstStyle/>
          <a:p>
            <a:pPr>
              <a:lnSpc>
                <a:spcPct val="90000"/>
              </a:lnSpc>
              <a:buFontTx/>
              <a:buChar char="•"/>
            </a:pPr>
            <a:r>
              <a:rPr lang="en-US" sz="1600" dirty="0"/>
              <a:t>When you neglect to prune you create poor air circulation which creates dank conditions favored by disease-causing organisms.</a:t>
            </a:r>
          </a:p>
          <a:p>
            <a:pPr>
              <a:lnSpc>
                <a:spcPct val="90000"/>
              </a:lnSpc>
              <a:buFontTx/>
              <a:buChar char="•"/>
            </a:pPr>
            <a:r>
              <a:rPr lang="en-US" sz="1600" dirty="0"/>
              <a:t>Pruning away some branches or shoots lets in light and air.  </a:t>
            </a:r>
          </a:p>
          <a:p>
            <a:pPr lvl="1">
              <a:lnSpc>
                <a:spcPct val="90000"/>
              </a:lnSpc>
              <a:buFontTx/>
              <a:buChar char="•"/>
            </a:pPr>
            <a:r>
              <a:rPr lang="en-US" sz="1600" dirty="0"/>
              <a:t>Light inhibits the growth of certain disease-producing micro-organisms and </a:t>
            </a:r>
          </a:p>
          <a:p>
            <a:pPr lvl="1">
              <a:lnSpc>
                <a:spcPct val="90000"/>
              </a:lnSpc>
              <a:buFontTx/>
              <a:buChar char="•"/>
            </a:pPr>
            <a:r>
              <a:rPr lang="en-US" sz="1600" dirty="0"/>
              <a:t>the combination of light and air circulation promotes more rapid drying of leaves, shoots, and fruits, further reducing the chances of disease.</a:t>
            </a:r>
          </a:p>
          <a:p>
            <a:pPr>
              <a:lnSpc>
                <a:spcPct val="90000"/>
              </a:lnSpc>
              <a:buFontTx/>
              <a:buChar char="•"/>
            </a:pPr>
            <a:r>
              <a:rPr lang="en-US" sz="1600" dirty="0"/>
              <a:t>Removing crossing limbs also prevents wounds created by rubbing, another possible entryway for disease.</a:t>
            </a:r>
          </a:p>
          <a:p>
            <a:pPr>
              <a:lnSpc>
                <a:spcPct val="90000"/>
              </a:lnSpc>
              <a:buFontTx/>
              <a:buChar char="•"/>
            </a:pPr>
            <a:r>
              <a:rPr lang="en-US" sz="1600" dirty="0"/>
              <a:t>Prune to promote and maintain plant health as soon as you set a new plant in the ground and regularly from this point forward.</a:t>
            </a:r>
          </a:p>
          <a:p>
            <a:pPr>
              <a:lnSpc>
                <a:spcPct val="90000"/>
              </a:lnSpc>
              <a:buFontTx/>
              <a:buChar char="•"/>
            </a:pPr>
            <a:endParaRPr lang="en-US" sz="1600" dirty="0"/>
          </a:p>
          <a:p>
            <a:pPr>
              <a:lnSpc>
                <a:spcPct val="90000"/>
              </a:lnSpc>
              <a:buFontTx/>
              <a:buChar char="•"/>
            </a:pPr>
            <a:r>
              <a:rPr lang="en-US" sz="1600" dirty="0"/>
              <a:t>Examples:</a:t>
            </a:r>
          </a:p>
          <a:p>
            <a:pPr>
              <a:lnSpc>
                <a:spcPct val="90000"/>
              </a:lnSpc>
              <a:buFontTx/>
              <a:buChar char="•"/>
            </a:pPr>
            <a:r>
              <a:rPr lang="en-US" sz="1600" dirty="0"/>
              <a:t>Roses demand pruning because they are susceptible to fungal diseases.  Always remove crossing or damaged branches and ensure that the centre of the plant is open and not congested.  This helps air and light to move easily through.</a:t>
            </a:r>
          </a:p>
          <a:p>
            <a:pPr>
              <a:lnSpc>
                <a:spcPct val="90000"/>
              </a:lnSpc>
              <a:buFontTx/>
              <a:buChar char="•"/>
            </a:pPr>
            <a:r>
              <a:rPr lang="en-US" sz="1600" dirty="0"/>
              <a:t>Perennials also benefit from pruning.  Phlox and Delphiniums are prone to mildew.  In the spring, when the plants are about six inches in height, thin out the weak growth and leave between 3 to 5 strong shoots.</a:t>
            </a:r>
          </a:p>
          <a:p>
            <a:pPr>
              <a:lnSpc>
                <a:spcPct val="90000"/>
              </a:lnSpc>
              <a:buFontTx/>
              <a:buChar char="•"/>
            </a:pPr>
            <a:r>
              <a:rPr lang="en-US" altLang="ko-KR" sz="1600" dirty="0">
                <a:ea typeface="굴림" charset="-127"/>
              </a:rPr>
              <a:t>Prune out diseased parts of plants and pick up diseased leaves as soon as they fall and destroy. Wash hands and all tools with soap and water and rinse tools with 10% bleach solution to prevent spread of disease. Do not add diseased plant material to your compost.</a:t>
            </a:r>
            <a:endParaRPr lang="en-US" sz="16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23323BBA-6E79-4C99-B3FF-76274B6EA766}" type="slidenum">
              <a:rPr lang="en-US"/>
              <a:pPr/>
              <a:t>9</a:t>
            </a:fld>
            <a:endParaRPr lang="en-US"/>
          </a:p>
        </p:txBody>
      </p:sp>
      <p:sp>
        <p:nvSpPr>
          <p:cNvPr id="294914" name="Rectangle 2"/>
          <p:cNvSpPr>
            <a:spLocks noGrp="1" noRot="1" noChangeAspect="1" noChangeArrowheads="1" noTextEdit="1"/>
          </p:cNvSpPr>
          <p:nvPr>
            <p:ph type="sldImg"/>
          </p:nvPr>
        </p:nvSpPr>
        <p:spPr>
          <a:xfrm>
            <a:off x="1700213" y="400050"/>
            <a:ext cx="2374900" cy="1782763"/>
          </a:xfrm>
          <a:ln/>
        </p:spPr>
      </p:sp>
      <p:sp>
        <p:nvSpPr>
          <p:cNvPr id="294915" name="Rectangle 3"/>
          <p:cNvSpPr>
            <a:spLocks noGrp="1" noChangeArrowheads="1"/>
          </p:cNvSpPr>
          <p:nvPr>
            <p:ph type="body" idx="1"/>
          </p:nvPr>
        </p:nvSpPr>
        <p:spPr>
          <a:xfrm>
            <a:off x="332656" y="2343944"/>
            <a:ext cx="6336704" cy="4183063"/>
          </a:xfrm>
        </p:spPr>
        <p:txBody>
          <a:bodyPr/>
          <a:lstStyle/>
          <a:p>
            <a:pPr>
              <a:buFontTx/>
              <a:buChar char="•"/>
            </a:pPr>
            <a:r>
              <a:rPr lang="en-US" sz="1800" dirty="0"/>
              <a:t>While there is no such thing as a maintenance-free garden, naturalized gardens result in reduced water consumption AFTER the plants are established.</a:t>
            </a:r>
          </a:p>
          <a:p>
            <a:pPr>
              <a:buFontTx/>
              <a:buChar char="•"/>
            </a:pPr>
            <a:endParaRPr lang="en-US" sz="1800" dirty="0"/>
          </a:p>
          <a:p>
            <a:pPr>
              <a:buFontTx/>
              <a:buChar char="•"/>
            </a:pPr>
            <a:r>
              <a:rPr lang="en-US" sz="1800" dirty="0"/>
              <a:t>Chemical fertilizers and pesticides are not needed – and not wanted.</a:t>
            </a:r>
          </a:p>
          <a:p>
            <a:pPr>
              <a:buFontTx/>
              <a:buChar char="•"/>
            </a:pPr>
            <a:endParaRPr lang="en-US" sz="1800" dirty="0"/>
          </a:p>
          <a:p>
            <a:pPr>
              <a:buFontTx/>
              <a:buChar char="•"/>
            </a:pPr>
            <a:r>
              <a:rPr lang="en-US" sz="1800" dirty="0"/>
              <a:t>Plant species native to your area may be easier to grow than exotic species </a:t>
            </a:r>
          </a:p>
          <a:p>
            <a:pPr lvl="1">
              <a:buFontTx/>
              <a:buChar char="•"/>
            </a:pPr>
            <a:r>
              <a:rPr lang="en-US" sz="1800" dirty="0"/>
              <a:t>Eliminate “out of zone” issues by not growing – zone 6 in zone 4.  Star magnolia instead of saucer magnolia in zone 4</a:t>
            </a:r>
          </a:p>
          <a:p>
            <a:pPr lvl="1">
              <a:buFontTx/>
              <a:buChar char="•"/>
            </a:pPr>
            <a:r>
              <a:rPr lang="en-US" sz="1800" dirty="0"/>
              <a:t>or those “poodle” evergreens that require burlap protection and annual trimming</a:t>
            </a:r>
          </a:p>
          <a:p>
            <a:pPr lvl="1">
              <a:buFontTx/>
              <a:buChar char="•"/>
            </a:pPr>
            <a:r>
              <a:rPr lang="en-US" sz="1800" dirty="0"/>
              <a:t>Lists of native trees and shrubs in your handouts</a:t>
            </a:r>
          </a:p>
          <a:p>
            <a:endParaRPr lang="en-US" sz="18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457200" y="1371600"/>
            <a:ext cx="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Arial" charset="0"/>
              <a:ea typeface="ＭＳ Ｐゴシック" charset="0"/>
            </a:endParaRPr>
          </a:p>
        </p:txBody>
      </p:sp>
      <p:pic>
        <p:nvPicPr>
          <p:cNvPr id="5" name="Picture 5" descr="LogoColour"/>
          <p:cNvPicPr>
            <a:picLocks noChangeAspect="1" noChangeArrowheads="1"/>
          </p:cNvPicPr>
          <p:nvPr/>
        </p:nvPicPr>
        <p:blipFill>
          <a:blip r:embed="rId2"/>
          <a:srcRect l="-1744" t="-3275" r="-1744" b="-3275"/>
          <a:stretch>
            <a:fillRect/>
          </a:stretch>
        </p:blipFill>
        <p:spPr bwMode="auto">
          <a:xfrm>
            <a:off x="7596336" y="5949280"/>
            <a:ext cx="1368401" cy="745902"/>
          </a:xfrm>
          <a:prstGeom prst="rect">
            <a:avLst/>
          </a:prstGeom>
          <a:solidFill>
            <a:schemeClr val="bg1"/>
          </a:solidFill>
          <a:ln w="25400">
            <a:solidFill>
              <a:schemeClr val="tx1"/>
            </a:solidFill>
            <a:miter lim="800000"/>
            <a:headEnd/>
            <a:tailEnd/>
          </a:ln>
        </p:spPr>
      </p:pic>
      <p:sp>
        <p:nvSpPr>
          <p:cNvPr id="6" name="Text Box 6"/>
          <p:cNvSpPr txBox="1">
            <a:spLocks noChangeArrowheads="1"/>
          </p:cNvSpPr>
          <p:nvPr/>
        </p:nvSpPr>
        <p:spPr bwMode="auto">
          <a:xfrm>
            <a:off x="2411413" y="6338888"/>
            <a:ext cx="6084887"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lgn="l">
              <a:defRPr/>
            </a:pPr>
            <a:r>
              <a:rPr lang="en-US" sz="1600" dirty="0">
                <a:effectLst/>
                <a:latin typeface="Arial Black" charset="0"/>
                <a:ea typeface="ＭＳ Ｐゴシック" charset="0"/>
              </a:rPr>
              <a:t>MASTER GARDENERS OF ONTARIO, INC.</a:t>
            </a:r>
          </a:p>
          <a:p>
            <a:pPr algn="l">
              <a:defRPr/>
            </a:pPr>
            <a:endParaRPr lang="en-US" sz="1800" b="1" dirty="0">
              <a:solidFill>
                <a:schemeClr val="tx1"/>
              </a:solidFill>
              <a:effectLst/>
              <a:latin typeface="Arial Black" charset="0"/>
              <a:ea typeface="ＭＳ Ｐゴシック" charset="0"/>
            </a:endParaRPr>
          </a:p>
        </p:txBody>
      </p:sp>
      <p:sp>
        <p:nvSpPr>
          <p:cNvPr id="75778"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75779" name="Rectangle 3"/>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3BB4FC85-4D20-41CA-A8AB-9C0657C19985}" type="slidenum">
              <a:rPr lang="en-US"/>
              <a:pPr/>
              <a:t>‹#›</a:t>
            </a:fld>
            <a:endParaRPr lang="en-US"/>
          </a:p>
        </p:txBody>
      </p:sp>
      <p:pic>
        <p:nvPicPr>
          <p:cNvPr id="5" name="Picture 4"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6EFDFCAB-5079-4591-8D84-9F189B14DF55}" type="slidenum">
              <a:rPr lang="en-US"/>
              <a:pPr/>
              <a:t>‹#›</a:t>
            </a:fld>
            <a:endParaRPr lang="en-US"/>
          </a:p>
        </p:txBody>
      </p:sp>
      <p:pic>
        <p:nvPicPr>
          <p:cNvPr id="5" name="Picture 4"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sldNum" sz="quarter" idx="10"/>
          </p:nvPr>
        </p:nvSpPr>
        <p:spPr>
          <a:ln/>
        </p:spPr>
        <p:txBody>
          <a:bodyPr/>
          <a:lstStyle>
            <a:lvl1pPr>
              <a:defRPr/>
            </a:lvl1pPr>
          </a:lstStyle>
          <a:p>
            <a:fld id="{3BC94DA2-47A2-4B13-8C94-B7BD08627A31}" type="slidenum">
              <a:rPr lang="en-US"/>
              <a:pPr/>
              <a:t>‹#›</a:t>
            </a:fld>
            <a:endParaRPr lang="en-US"/>
          </a:p>
        </p:txBody>
      </p:sp>
      <p:pic>
        <p:nvPicPr>
          <p:cNvPr id="5" name="Picture 4"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dirty="0" smtClean="0"/>
          </a:p>
        </p:txBody>
      </p:sp>
      <p:sp>
        <p:nvSpPr>
          <p:cNvPr id="5" name="Rectangle 4"/>
          <p:cNvSpPr>
            <a:spLocks noGrp="1" noChangeArrowheads="1"/>
          </p:cNvSpPr>
          <p:nvPr>
            <p:ph type="sldNum" sz="quarter" idx="10"/>
          </p:nvPr>
        </p:nvSpPr>
        <p:spPr>
          <a:ln/>
        </p:spPr>
        <p:txBody>
          <a:bodyPr/>
          <a:lstStyle>
            <a:lvl1pPr>
              <a:defRPr/>
            </a:lvl1pPr>
          </a:lstStyle>
          <a:p>
            <a:fld id="{66A063A6-494D-498A-B11C-2420E604BE24}" type="slidenum">
              <a:rPr lang="en-US"/>
              <a:pPr/>
              <a:t>‹#›</a:t>
            </a:fld>
            <a:endParaRPr lang="en-US"/>
          </a:p>
        </p:txBody>
      </p:sp>
      <p:pic>
        <p:nvPicPr>
          <p:cNvPr id="6" name="Picture 5"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Slide Number Placeholder 2"/>
          <p:cNvSpPr>
            <a:spLocks noGrp="1"/>
          </p:cNvSpPr>
          <p:nvPr>
            <p:ph type="sldNum" sz="quarter" idx="10"/>
          </p:nvPr>
        </p:nvSpPr>
        <p:spPr/>
        <p:txBody>
          <a:bodyPr/>
          <a:lstStyle/>
          <a:p>
            <a:fld id="{701961CC-5FA5-4E84-AF33-1972560BF17C}" type="slidenum">
              <a:rPr lang="en-US" smtClean="0"/>
              <a:pPr/>
              <a:t>‹#›</a:t>
            </a:fld>
            <a:endParaRPr lang="en-US"/>
          </a:p>
        </p:txBody>
      </p:sp>
      <p:pic>
        <p:nvPicPr>
          <p:cNvPr id="5" name="Picture 4"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pic>
        <p:nvPicPr>
          <p:cNvPr id="7" name="Picture 6"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pic>
        <p:nvPicPr>
          <p:cNvPr id="6" name="Picture 5"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490F44C9-5A38-4C9B-908A-D65BEB389C98}" type="slidenum">
              <a:rPr lang="en-US"/>
              <a:pPr/>
              <a:t>‹#›</a:t>
            </a:fld>
            <a:endParaRPr lang="en-US"/>
          </a:p>
        </p:txBody>
      </p:sp>
      <p:pic>
        <p:nvPicPr>
          <p:cNvPr id="6" name="Picture 5"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D25D8010-A364-403D-906F-FC47AFA7EAA6}" type="slidenum">
              <a:rPr lang="en-US"/>
              <a:pPr/>
              <a:t>‹#›</a:t>
            </a:fld>
            <a:endParaRPr lang="en-US"/>
          </a:p>
        </p:txBody>
      </p:sp>
      <p:pic>
        <p:nvPicPr>
          <p:cNvPr id="7" name="Picture 6"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fld id="{A42A1CDD-C065-434B-AE67-7CEFBA5FD170}" type="slidenum">
              <a:rPr lang="en-US"/>
              <a:pPr/>
              <a:t>‹#›</a:t>
            </a:fld>
            <a:endParaRPr lang="en-US"/>
          </a:p>
        </p:txBody>
      </p:sp>
      <p:pic>
        <p:nvPicPr>
          <p:cNvPr id="7" name="Picture 6"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fld id="{B15CFDBA-3C9E-451A-9C7A-BC9609A4F1EE}" type="slidenum">
              <a:rPr lang="en-US"/>
              <a:pPr/>
              <a:t>‹#›</a:t>
            </a:fld>
            <a:endParaRPr lang="en-US"/>
          </a:p>
        </p:txBody>
      </p:sp>
      <p:pic>
        <p:nvPicPr>
          <p:cNvPr id="8" name="Picture 7"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sldNum" sz="quarter" idx="10"/>
          </p:nvPr>
        </p:nvSpPr>
        <p:spPr>
          <a:ln/>
        </p:spPr>
        <p:txBody>
          <a:bodyPr/>
          <a:lstStyle>
            <a:lvl1pPr>
              <a:defRPr/>
            </a:lvl1pPr>
          </a:lstStyle>
          <a:p>
            <a:fld id="{C49AB853-FACD-4327-A0C3-2ADB9A2BC001}" type="slidenum">
              <a:rPr lang="en-US"/>
              <a:pPr/>
              <a:t>‹#›</a:t>
            </a:fld>
            <a:endParaRPr lang="en-US"/>
          </a:p>
        </p:txBody>
      </p:sp>
      <p:pic>
        <p:nvPicPr>
          <p:cNvPr id="4" name="Picture 3"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47C31F0A-E849-4926-A88B-FBF0F112147A}" type="slidenum">
              <a:rPr lang="en-US"/>
              <a:pPr/>
              <a:t>‹#›</a:t>
            </a:fld>
            <a:endParaRPr lang="en-US"/>
          </a:p>
        </p:txBody>
      </p:sp>
      <p:pic>
        <p:nvPicPr>
          <p:cNvPr id="3" name="Picture 2"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02CD37A8-C36A-4C0C-AF0E-367EE0BCDD2E}" type="slidenum">
              <a:rPr lang="en-US"/>
              <a:pPr/>
              <a:t>‹#›</a:t>
            </a:fld>
            <a:endParaRPr lang="en-US"/>
          </a:p>
        </p:txBody>
      </p:sp>
      <p:pic>
        <p:nvPicPr>
          <p:cNvPr id="6" name="Picture 5"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D8012C27-18CD-4F93-866E-1534A78AC429}" type="slidenum">
              <a:rPr lang="en-US"/>
              <a:pPr/>
              <a:t>‹#›</a:t>
            </a:fld>
            <a:endParaRPr lang="en-US"/>
          </a:p>
        </p:txBody>
      </p:sp>
      <p:pic>
        <p:nvPicPr>
          <p:cNvPr id="6" name="Picture 5" descr="Twitter_logo_blue.png"/>
          <p:cNvPicPr>
            <a:picLocks noChangeAspect="1"/>
          </p:cNvPicPr>
          <p:nvPr userDrawn="1"/>
        </p:nvPicPr>
        <p:blipFill>
          <a:blip r:embed="rId2"/>
          <a:stretch>
            <a:fillRect/>
          </a:stretch>
        </p:blipFill>
        <p:spPr>
          <a:xfrm>
            <a:off x="7524328" y="6453336"/>
            <a:ext cx="282278" cy="22949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6600"/>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28600"/>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56" name="Rectangle 4"/>
          <p:cNvSpPr>
            <a:spLocks noGrp="1" noChangeArrowheads="1"/>
          </p:cNvSpPr>
          <p:nvPr>
            <p:ph type="sldNum" sz="quarter" idx="4"/>
          </p:nvPr>
        </p:nvSpPr>
        <p:spPr bwMode="auto">
          <a:xfrm>
            <a:off x="8001000" y="6245225"/>
            <a:ext cx="685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66"/>
                </a:solidFill>
                <a:effectLst/>
              </a:defRPr>
            </a:lvl1pPr>
          </a:lstStyle>
          <a:p>
            <a:fld id="{701961CC-5FA5-4E84-AF33-1972560BF17C}" type="slidenum">
              <a:rPr lang="en-US"/>
              <a:pPr/>
              <a:t>‹#›</a:t>
            </a:fld>
            <a:endParaRPr lang="en-US"/>
          </a:p>
        </p:txBody>
      </p:sp>
      <p:sp>
        <p:nvSpPr>
          <p:cNvPr id="74757" name="Line 5"/>
          <p:cNvSpPr>
            <a:spLocks noChangeShapeType="1"/>
          </p:cNvSpPr>
          <p:nvPr/>
        </p:nvSpPr>
        <p:spPr bwMode="auto">
          <a:xfrm>
            <a:off x="457200" y="1371600"/>
            <a:ext cx="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4758" name="Line 6"/>
          <p:cNvSpPr>
            <a:spLocks noChangeShapeType="1"/>
          </p:cNvSpPr>
          <p:nvPr/>
        </p:nvSpPr>
        <p:spPr bwMode="auto">
          <a:xfrm>
            <a:off x="457200" y="1447800"/>
            <a:ext cx="8229600" cy="0"/>
          </a:xfrm>
          <a:prstGeom prst="line">
            <a:avLst/>
          </a:prstGeom>
          <a:noFill/>
          <a:ln w="82550" cmpd="thickThin">
            <a:solidFill>
              <a:srgbClr val="FF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74759" name="Text Box 7"/>
          <p:cNvSpPr txBox="1">
            <a:spLocks noChangeArrowheads="1"/>
          </p:cNvSpPr>
          <p:nvPr/>
        </p:nvSpPr>
        <p:spPr bwMode="auto">
          <a:xfrm>
            <a:off x="468313" y="6597650"/>
            <a:ext cx="8496300" cy="292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lgn="l">
              <a:defRPr/>
            </a:pPr>
            <a:r>
              <a:rPr lang="en-US" sz="900" dirty="0">
                <a:effectLst/>
                <a:latin typeface="Arial Black" charset="0"/>
                <a:ea typeface="ＭＳ Ｐゴシック" charset="0"/>
              </a:rPr>
              <a:t>MASTER GARDENERS OF ONTARIO INC  	                        lssmgoi.com	                                 @lssmastergarden</a:t>
            </a:r>
          </a:p>
          <a:p>
            <a:pPr algn="l">
              <a:defRPr/>
            </a:pPr>
            <a:endParaRPr lang="en-US" sz="1000" b="1" dirty="0">
              <a:solidFill>
                <a:schemeClr val="tx1"/>
              </a:solidFill>
              <a:effectLst/>
              <a:latin typeface="Arial Black" charset="0"/>
              <a:ea typeface="ＭＳ Ｐゴシック" charset="0"/>
            </a:endParaRPr>
          </a:p>
        </p:txBody>
      </p:sp>
    </p:spTree>
  </p:cSld>
  <p:clrMap bg1="lt1" tx1="dk1" bg2="lt2" tx2="dk2" accent1="accent1" accent2="accent2" accent3="accent3" accent4="accent4" accent5="accent5" accent6="accent6" hlink="hlink" folHlink="folHlink"/>
  <p:sldLayoutIdLst>
    <p:sldLayoutId id="2147483704"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5" r:id="rId14"/>
    <p:sldLayoutId id="2147483706" r:id="rId15"/>
    <p:sldLayoutId id="2147483707" r:id="rId16"/>
  </p:sldLayoutIdLst>
  <p:hf sldNum="0" hdr="0" dt="0"/>
  <p:txStyles>
    <p:titleStyle>
      <a:lvl1pPr algn="l" rtl="0" eaLnBrk="0" fontAlgn="base" hangingPunct="0">
        <a:spcBef>
          <a:spcPct val="0"/>
        </a:spcBef>
        <a:spcAft>
          <a:spcPct val="0"/>
        </a:spcAft>
        <a:defRPr sz="4400" b="1">
          <a:solidFill>
            <a:schemeClr val="bg1"/>
          </a:solidFill>
          <a:latin typeface="+mj-lt"/>
          <a:ea typeface="+mj-ea"/>
          <a:cs typeface="ＭＳ Ｐゴシック" charset="0"/>
        </a:defRPr>
      </a:lvl1pPr>
      <a:lvl2pPr algn="l"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4400" b="1">
          <a:solidFill>
            <a:schemeClr val="bg1"/>
          </a:solidFill>
          <a:latin typeface="Arial" charset="0"/>
          <a:ea typeface="ＭＳ Ｐゴシック" charset="0"/>
        </a:defRPr>
      </a:lvl6pPr>
      <a:lvl7pPr marL="914400" algn="l" rtl="0" fontAlgn="base">
        <a:spcBef>
          <a:spcPct val="0"/>
        </a:spcBef>
        <a:spcAft>
          <a:spcPct val="0"/>
        </a:spcAft>
        <a:defRPr sz="4400" b="1">
          <a:solidFill>
            <a:schemeClr val="bg1"/>
          </a:solidFill>
          <a:latin typeface="Arial" charset="0"/>
          <a:ea typeface="ＭＳ Ｐゴシック" charset="0"/>
        </a:defRPr>
      </a:lvl7pPr>
      <a:lvl8pPr marL="1371600" algn="l" rtl="0" fontAlgn="base">
        <a:spcBef>
          <a:spcPct val="0"/>
        </a:spcBef>
        <a:spcAft>
          <a:spcPct val="0"/>
        </a:spcAft>
        <a:defRPr sz="4400" b="1">
          <a:solidFill>
            <a:schemeClr val="bg1"/>
          </a:solidFill>
          <a:latin typeface="Arial" charset="0"/>
          <a:ea typeface="ＭＳ Ｐゴシック" charset="0"/>
        </a:defRPr>
      </a:lvl8pPr>
      <a:lvl9pPr marL="1828800" algn="l" rtl="0" fontAlgn="base">
        <a:spcBef>
          <a:spcPct val="0"/>
        </a:spcBef>
        <a:spcAft>
          <a:spcPct val="0"/>
        </a:spcAft>
        <a:defRPr sz="4400" b="1">
          <a:solidFill>
            <a:schemeClr val="bg1"/>
          </a:solidFill>
          <a:latin typeface="Arial" charset="0"/>
          <a:ea typeface="ＭＳ Ｐゴシック" charset="0"/>
        </a:defRPr>
      </a:lvl9pPr>
    </p:titleStyle>
    <p:bodyStyle>
      <a:lvl1pPr marL="342900" indent="-342900" algn="l" rtl="0" eaLnBrk="0" fontAlgn="base" hangingPunct="0">
        <a:spcBef>
          <a:spcPct val="35000"/>
        </a:spcBef>
        <a:spcAft>
          <a:spcPct val="0"/>
        </a:spcAft>
        <a:buClr>
          <a:srgbClr val="FFFF66"/>
        </a:buClr>
        <a:buFont typeface="Wingdings" pitchFamily="2" charset="2"/>
        <a:buChar char="u"/>
        <a:defRPr sz="2800">
          <a:solidFill>
            <a:schemeClr val="bg1"/>
          </a:solidFill>
          <a:latin typeface="+mn-lt"/>
          <a:ea typeface="+mn-ea"/>
          <a:cs typeface="ＭＳ Ｐゴシック" charset="0"/>
        </a:defRPr>
      </a:lvl1pPr>
      <a:lvl2pPr marL="742950" indent="-285750" algn="l" rtl="0" eaLnBrk="0" fontAlgn="base" hangingPunct="0">
        <a:spcBef>
          <a:spcPct val="15000"/>
        </a:spcBef>
        <a:spcAft>
          <a:spcPct val="0"/>
        </a:spcAft>
        <a:buClr>
          <a:srgbClr val="FFFF66"/>
        </a:buClr>
        <a:buFont typeface="Arial" pitchFamily="34" charset="0"/>
        <a:buChar char="►"/>
        <a:defRPr sz="2000">
          <a:solidFill>
            <a:schemeClr val="bg1"/>
          </a:solidFill>
          <a:latin typeface="+mn-lt"/>
          <a:ea typeface="+mn-ea"/>
        </a:defRPr>
      </a:lvl2pPr>
      <a:lvl3pPr marL="1143000" indent="-228600" algn="l" rtl="0" eaLnBrk="0" fontAlgn="base" hangingPunct="0">
        <a:spcBef>
          <a:spcPct val="20000"/>
        </a:spcBef>
        <a:spcAft>
          <a:spcPct val="0"/>
        </a:spcAft>
        <a:buClr>
          <a:srgbClr val="FFFF66"/>
        </a:buClr>
        <a:buChar char="•"/>
        <a:defRPr sz="2400">
          <a:solidFill>
            <a:schemeClr val="bg1"/>
          </a:solidFill>
          <a:latin typeface="+mn-lt"/>
          <a:ea typeface="+mn-ea"/>
        </a:defRPr>
      </a:lvl3pPr>
      <a:lvl4pPr marL="1600200" indent="-228600" algn="l" rtl="0" eaLnBrk="0" fontAlgn="base" hangingPunct="0">
        <a:spcBef>
          <a:spcPct val="20000"/>
        </a:spcBef>
        <a:spcAft>
          <a:spcPct val="0"/>
        </a:spcAft>
        <a:buClr>
          <a:srgbClr val="FFFF66"/>
        </a:buClr>
        <a:buChar char="–"/>
        <a:defRPr sz="2000">
          <a:solidFill>
            <a:schemeClr val="bg1"/>
          </a:solidFill>
          <a:latin typeface="+mn-lt"/>
          <a:ea typeface="+mn-ea"/>
        </a:defRPr>
      </a:lvl4pPr>
      <a:lvl5pPr marL="2057400" indent="-228600" algn="l" rtl="0" eaLnBrk="0" fontAlgn="base" hangingPunct="0">
        <a:spcBef>
          <a:spcPct val="20000"/>
        </a:spcBef>
        <a:spcAft>
          <a:spcPct val="0"/>
        </a:spcAft>
        <a:buClr>
          <a:srgbClr val="FFFF66"/>
        </a:buClr>
        <a:buChar char="»"/>
        <a:defRPr sz="2000">
          <a:solidFill>
            <a:schemeClr val="bg1"/>
          </a:solidFill>
          <a:latin typeface="+mn-lt"/>
          <a:ea typeface="+mn-ea"/>
        </a:defRPr>
      </a:lvl5pPr>
      <a:lvl6pPr marL="2514600" indent="-228600" algn="l" rtl="0" fontAlgn="base">
        <a:spcBef>
          <a:spcPct val="20000"/>
        </a:spcBef>
        <a:spcAft>
          <a:spcPct val="0"/>
        </a:spcAft>
        <a:buClr>
          <a:srgbClr val="FFFF66"/>
        </a:buClr>
        <a:buChar char="»"/>
        <a:defRPr sz="2000">
          <a:solidFill>
            <a:schemeClr val="bg1"/>
          </a:solidFill>
          <a:latin typeface="+mn-lt"/>
          <a:ea typeface="+mn-ea"/>
        </a:defRPr>
      </a:lvl6pPr>
      <a:lvl7pPr marL="2971800" indent="-228600" algn="l" rtl="0" fontAlgn="base">
        <a:spcBef>
          <a:spcPct val="20000"/>
        </a:spcBef>
        <a:spcAft>
          <a:spcPct val="0"/>
        </a:spcAft>
        <a:buClr>
          <a:srgbClr val="FFFF66"/>
        </a:buClr>
        <a:buChar char="»"/>
        <a:defRPr sz="2000">
          <a:solidFill>
            <a:schemeClr val="bg1"/>
          </a:solidFill>
          <a:latin typeface="+mn-lt"/>
          <a:ea typeface="+mn-ea"/>
        </a:defRPr>
      </a:lvl7pPr>
      <a:lvl8pPr marL="3429000" indent="-228600" algn="l" rtl="0" fontAlgn="base">
        <a:spcBef>
          <a:spcPct val="20000"/>
        </a:spcBef>
        <a:spcAft>
          <a:spcPct val="0"/>
        </a:spcAft>
        <a:buClr>
          <a:srgbClr val="FFFF66"/>
        </a:buClr>
        <a:buChar char="»"/>
        <a:defRPr sz="2000">
          <a:solidFill>
            <a:schemeClr val="bg1"/>
          </a:solidFill>
          <a:latin typeface="+mn-lt"/>
          <a:ea typeface="+mn-ea"/>
        </a:defRPr>
      </a:lvl8pPr>
      <a:lvl9pPr marL="3886200" indent="-228600" algn="l" rtl="0" fontAlgn="base">
        <a:spcBef>
          <a:spcPct val="20000"/>
        </a:spcBef>
        <a:spcAft>
          <a:spcPct val="0"/>
        </a:spcAft>
        <a:buClr>
          <a:srgbClr val="FFFF66"/>
        </a:buClr>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http://www.sky-bolt.com/images/mulch288.jpg" TargetMode="External"/><Relationship Id="rId9"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68.jpeg"/><Relationship Id="rId5" Type="http://schemas.openxmlformats.org/officeDocument/2006/relationships/image" Target="../media/image71.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www.plcao.on.ca/index.html" TargetMode="External"/><Relationship Id="rId13" Type="http://schemas.openxmlformats.org/officeDocument/2006/relationships/hyperlink" Target="http://www.yourleaf.org/" TargetMode="External"/><Relationship Id="rId3" Type="http://schemas.openxmlformats.org/officeDocument/2006/relationships/hyperlink" Target="http://www.ene.gov.on.ca/en/land/pesticides/factsheet-pesticides.php" TargetMode="External"/><Relationship Id="rId7" Type="http://schemas.openxmlformats.org/officeDocument/2006/relationships/hyperlink" Target="http://www.omafra.gov.on.ca/english/crops/organic/orgpests.htm" TargetMode="External"/><Relationship Id="rId12" Type="http://schemas.openxmlformats.org/officeDocument/2006/relationships/hyperlink" Target="http://www.weedinfo.ca/e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omafra.gov.on.ca/english/livestock/urbanagbib/growingvegetables.htm" TargetMode="External"/><Relationship Id="rId11" Type="http://schemas.openxmlformats.org/officeDocument/2006/relationships/hyperlink" Target="http://landscapeontario.com/how-to-maintain-a-healthy-lawn" TargetMode="External"/><Relationship Id="rId5" Type="http://schemas.openxmlformats.org/officeDocument/2006/relationships/hyperlink" Target="http://www.omafra.gov.on.ca/english/crops/pub75/pub75toc.htm" TargetMode="External"/><Relationship Id="rId10" Type="http://schemas.openxmlformats.org/officeDocument/2006/relationships/hyperlink" Target="http://www1.toronto.ca/wps/portal/contentonly?vgnextoid=12b1ebfc2bb31410VgnVCM10000071d60f89RCRD&amp;vgnextfmt=default" TargetMode="External"/><Relationship Id="rId4" Type="http://schemas.openxmlformats.org/officeDocument/2006/relationships/hyperlink" Target="http://www.omafra.gov.on.ca/english/crops/index.html" TargetMode="External"/><Relationship Id="rId9" Type="http://schemas.openxmlformats.org/officeDocument/2006/relationships/hyperlink" Target="http://www.toronto.ca/health/pesticides/faq.htm"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79.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82.jpeg"/><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89.jpeg"/><Relationship Id="rId5" Type="http://schemas.openxmlformats.org/officeDocument/2006/relationships/hyperlink" Target="http://www.forestryimages.org/images/768x512/1371063.jpg" TargetMode="External"/><Relationship Id="rId4" Type="http://schemas.openxmlformats.org/officeDocument/2006/relationships/image" Target="../media/image88.jpeg"/></Relationships>
</file>

<file path=ppt/slides/_rels/slide34.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image" Target="../media/image92.wmf"/><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94.jpeg"/></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6.xml"/><Relationship Id="rId1" Type="http://schemas.openxmlformats.org/officeDocument/2006/relationships/slideLayout" Target="../slideLayouts/slideLayout15.xml"/><Relationship Id="rId5" Type="http://schemas.openxmlformats.org/officeDocument/2006/relationships/image" Target="../media/image97.jpeg"/><Relationship Id="rId4" Type="http://schemas.openxmlformats.org/officeDocument/2006/relationships/image" Target="../media/image96.jpeg"/></Relationships>
</file>

<file path=ppt/slides/_rels/slide37.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hyperlink" Target="http://www.flickr.com/photos/sustainableecho/3102951259/" TargetMode="External"/><Relationship Id="rId7" Type="http://schemas.openxmlformats.org/officeDocument/2006/relationships/hyperlink" Target="http://images.suite101.com/113827_dscn8255.jpg"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99.jpeg"/><Relationship Id="rId5" Type="http://schemas.openxmlformats.org/officeDocument/2006/relationships/hyperlink" Target="http://images.suite101.com/113815_dscn8252.jpg" TargetMode="External"/><Relationship Id="rId4" Type="http://schemas.openxmlformats.org/officeDocument/2006/relationships/image" Target="../media/image98.jpeg"/><Relationship Id="rId9" Type="http://schemas.openxmlformats.org/officeDocument/2006/relationships/image" Target="../media/image101.jpeg"/></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38.xml"/><Relationship Id="rId1" Type="http://schemas.openxmlformats.org/officeDocument/2006/relationships/slideLayout" Target="../slideLayouts/slideLayout15.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112.jpeg"/><Relationship Id="rId4" Type="http://schemas.openxmlformats.org/officeDocument/2006/relationships/image" Target="../media/image111.jpeg"/></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115.jpeg"/><Relationship Id="rId4" Type="http://schemas.openxmlformats.org/officeDocument/2006/relationships/image" Target="../media/image114.jpeg"/></Relationships>
</file>

<file path=ppt/slides/_rels/slide4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118.wmf"/><Relationship Id="rId4" Type="http://schemas.openxmlformats.org/officeDocument/2006/relationships/image" Target="../media/image117.jpeg"/></Relationships>
</file>

<file path=ppt/slides/_rels/slide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3.xml"/><Relationship Id="rId1" Type="http://schemas.openxmlformats.org/officeDocument/2006/relationships/slideLayout" Target="../slideLayouts/slideLayout15.xml"/><Relationship Id="rId5" Type="http://schemas.openxmlformats.org/officeDocument/2006/relationships/image" Target="../media/image121.jpeg"/><Relationship Id="rId4" Type="http://schemas.openxmlformats.org/officeDocument/2006/relationships/image" Target="../media/image120.jpeg"/></Relationships>
</file>

<file path=ppt/slides/_rels/slide44.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2.jpeg"/><Relationship Id="rId3" Type="http://schemas.openxmlformats.org/officeDocument/2006/relationships/image" Target="../media/image122.jpeg"/><Relationship Id="rId7" Type="http://schemas.openxmlformats.org/officeDocument/2006/relationships/image" Target="../media/image126.jpeg"/><Relationship Id="rId12" Type="http://schemas.openxmlformats.org/officeDocument/2006/relationships/image" Target="../media/image131.jpe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image" Target="../media/image125.jpeg"/><Relationship Id="rId11" Type="http://schemas.openxmlformats.org/officeDocument/2006/relationships/image" Target="../media/image130.jpeg"/><Relationship Id="rId5" Type="http://schemas.openxmlformats.org/officeDocument/2006/relationships/image" Target="../media/image124.jpeg"/><Relationship Id="rId10" Type="http://schemas.openxmlformats.org/officeDocument/2006/relationships/image" Target="../media/image129.jpeg"/><Relationship Id="rId4" Type="http://schemas.openxmlformats.org/officeDocument/2006/relationships/image" Target="../media/image123.jpeg"/><Relationship Id="rId9" Type="http://schemas.openxmlformats.org/officeDocument/2006/relationships/image" Target="../media/image128.jpeg"/><Relationship Id="rId14" Type="http://schemas.openxmlformats.org/officeDocument/2006/relationships/image" Target="../media/image13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6.xml"/><Relationship Id="rId7" Type="http://schemas.openxmlformats.org/officeDocument/2006/relationships/image" Target="../media/image13.jpeg"/><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oleObject" Target="../embeddings/oleObject1.bin"/><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2.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http://www.flower-gardening-made-easy.com/image-files/bold-perennials.jpg" TargetMode="External"/><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0.png"/><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1547664" y="764704"/>
            <a:ext cx="7772400" cy="1470025"/>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lgn="ctr" eaLnBrk="1" hangingPunct="1">
              <a:defRPr/>
            </a:pPr>
            <a:r>
              <a:rPr lang="en-US" dirty="0" smtClean="0">
                <a:latin typeface="Tahoma" charset="0"/>
                <a:cs typeface="+mj-cs"/>
              </a:rPr>
              <a:t>Weeds and Pests</a:t>
            </a:r>
          </a:p>
        </p:txBody>
      </p:sp>
      <p:sp>
        <p:nvSpPr>
          <p:cNvPr id="52227" name="Rectangle 3"/>
          <p:cNvSpPr>
            <a:spLocks noGrp="1" noChangeArrowheads="1"/>
          </p:cNvSpPr>
          <p:nvPr>
            <p:ph type="subTitle" idx="1"/>
          </p:nvPr>
        </p:nvSpPr>
        <p:spPr>
          <a:xfrm>
            <a:off x="2267744" y="2132856"/>
            <a:ext cx="6400800" cy="17526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eaLnBrk="1" hangingPunct="1">
              <a:defRPr/>
            </a:pPr>
            <a:r>
              <a:rPr lang="en-CA" dirty="0" smtClean="0">
                <a:latin typeface="Tahoma" charset="0"/>
                <a:cs typeface="+mn-cs"/>
              </a:rPr>
              <a:t>Cindy Jones-Sherk</a:t>
            </a:r>
          </a:p>
          <a:p>
            <a:pPr eaLnBrk="1" hangingPunct="1">
              <a:defRPr/>
            </a:pPr>
            <a:r>
              <a:rPr lang="en-CA" dirty="0" smtClean="0">
                <a:latin typeface="Tahoma" charset="0"/>
                <a:cs typeface="+mn-cs"/>
              </a:rPr>
              <a:t>Master Gardener Volunteer</a:t>
            </a:r>
          </a:p>
          <a:p>
            <a:pPr eaLnBrk="1" hangingPunct="1">
              <a:defRPr/>
            </a:pPr>
            <a:r>
              <a:rPr lang="en-CA" dirty="0" smtClean="0">
                <a:latin typeface="Tahoma" charset="0"/>
                <a:cs typeface="+mn-cs"/>
              </a:rPr>
              <a:t>Lake Simcoe South Master Gardeners</a:t>
            </a:r>
          </a:p>
          <a:p>
            <a:pPr eaLnBrk="1" hangingPunct="1">
              <a:defRPr/>
            </a:pPr>
            <a:r>
              <a:rPr lang="en-CA" dirty="0">
                <a:latin typeface="Tahoma" charset="0"/>
                <a:cs typeface="+mn-cs"/>
              </a:rPr>
              <a:t>a</a:t>
            </a:r>
            <a:r>
              <a:rPr lang="en-CA" dirty="0" smtClean="0">
                <a:latin typeface="Tahoma" charset="0"/>
                <a:cs typeface="+mn-cs"/>
              </a:rPr>
              <a:t>ka York Region </a:t>
            </a:r>
          </a:p>
        </p:txBody>
      </p:sp>
      <p:pic>
        <p:nvPicPr>
          <p:cNvPr id="2" name="Picture 1"/>
          <p:cNvPicPr>
            <a:picLocks noChangeAspect="1"/>
          </p:cNvPicPr>
          <p:nvPr/>
        </p:nvPicPr>
        <p:blipFill>
          <a:blip r:embed="rId3"/>
          <a:stretch>
            <a:fillRect/>
          </a:stretch>
        </p:blipFill>
        <p:spPr>
          <a:xfrm>
            <a:off x="323528" y="1268760"/>
            <a:ext cx="2036192" cy="3057345"/>
          </a:xfrm>
          <a:prstGeom prst="rect">
            <a:avLst/>
          </a:prstGeom>
        </p:spPr>
      </p:pic>
    </p:spTree>
    <p:extLst>
      <p:ext uri="{BB962C8B-B14F-4D97-AF65-F5344CB8AC3E}">
        <p14:creationId xmlns="" xmlns:p14="http://schemas.microsoft.com/office/powerpoint/2010/main" val="1510373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defRPr/>
            </a:pPr>
            <a:r>
              <a:rPr lang="en-US" dirty="0" smtClean="0">
                <a:cs typeface="+mj-cs"/>
              </a:rPr>
              <a:t>Plant Growth Factors</a:t>
            </a:r>
          </a:p>
        </p:txBody>
      </p:sp>
      <p:pic>
        <p:nvPicPr>
          <p:cNvPr id="309249" name="Picture 1" descr="C:\Users\cindy.jones-sherk\Pictures\2003022922010500.im.jpeg"/>
          <p:cNvPicPr>
            <a:picLocks noChangeAspect="1" noChangeArrowheads="1"/>
          </p:cNvPicPr>
          <p:nvPr/>
        </p:nvPicPr>
        <p:blipFill>
          <a:blip r:embed="rId3"/>
          <a:srcRect/>
          <a:stretch>
            <a:fillRect/>
          </a:stretch>
        </p:blipFill>
        <p:spPr bwMode="auto">
          <a:xfrm>
            <a:off x="6732240" y="3429000"/>
            <a:ext cx="2148605" cy="3115739"/>
          </a:xfrm>
          <a:prstGeom prst="rect">
            <a:avLst/>
          </a:prstGeom>
          <a:noFill/>
        </p:spPr>
      </p:pic>
      <p:pic>
        <p:nvPicPr>
          <p:cNvPr id="342017" name="Picture 1" descr="C:\Users\cindy.jones-sherk\AppData\Local\Microsoft\Windows\Temporary Internet Files\Content.Outlook\IP3BH3SS\photo.PNG"/>
          <p:cNvPicPr>
            <a:picLocks noChangeAspect="1" noChangeArrowheads="1"/>
          </p:cNvPicPr>
          <p:nvPr/>
        </p:nvPicPr>
        <p:blipFill>
          <a:blip r:embed="rId4"/>
          <a:srcRect/>
          <a:stretch>
            <a:fillRect/>
          </a:stretch>
        </p:blipFill>
        <p:spPr bwMode="auto">
          <a:xfrm>
            <a:off x="4572000" y="1628800"/>
            <a:ext cx="1932866" cy="2388096"/>
          </a:xfrm>
          <a:prstGeom prst="rect">
            <a:avLst/>
          </a:prstGeom>
          <a:noFill/>
        </p:spPr>
      </p:pic>
      <p:sp>
        <p:nvSpPr>
          <p:cNvPr id="211971" name="Rectangle 3"/>
          <p:cNvSpPr>
            <a:spLocks noGrp="1" noChangeArrowheads="1"/>
          </p:cNvSpPr>
          <p:nvPr>
            <p:ph type="body" idx="1"/>
          </p:nvPr>
        </p:nvSpPr>
        <p:spPr>
          <a:xfrm>
            <a:off x="251520" y="1628800"/>
            <a:ext cx="7427168" cy="4525963"/>
          </a:xfrm>
        </p:spPr>
        <p:txBody>
          <a:bodyPr/>
          <a:lstStyle/>
          <a:p>
            <a:pPr eaLnBrk="1" hangingPunct="1">
              <a:buFont typeface="Wingdings" charset="0"/>
              <a:buChar char="u"/>
              <a:defRPr/>
            </a:pPr>
            <a:r>
              <a:rPr lang="en-US" dirty="0" smtClean="0">
                <a:cs typeface="+mn-cs"/>
              </a:rPr>
              <a:t>Water</a:t>
            </a:r>
          </a:p>
          <a:p>
            <a:pPr eaLnBrk="1" hangingPunct="1">
              <a:buFont typeface="Wingdings" charset="0"/>
              <a:buChar char="u"/>
              <a:defRPr/>
            </a:pPr>
            <a:r>
              <a:rPr lang="en-US" dirty="0" smtClean="0">
                <a:cs typeface="+mn-cs"/>
              </a:rPr>
              <a:t>Light</a:t>
            </a:r>
          </a:p>
          <a:p>
            <a:pPr eaLnBrk="1" hangingPunct="1">
              <a:buFont typeface="Wingdings" charset="0"/>
              <a:buChar char="u"/>
              <a:defRPr/>
            </a:pPr>
            <a:r>
              <a:rPr lang="en-US" dirty="0" smtClean="0">
                <a:cs typeface="+mn-cs"/>
              </a:rPr>
              <a:t>Air</a:t>
            </a:r>
          </a:p>
          <a:p>
            <a:pPr eaLnBrk="1" hangingPunct="1">
              <a:buFont typeface="Wingdings" charset="0"/>
              <a:buChar char="u"/>
              <a:defRPr/>
            </a:pPr>
            <a:r>
              <a:rPr lang="en-US" dirty="0" smtClean="0">
                <a:cs typeface="+mn-cs"/>
              </a:rPr>
              <a:t>Temperature</a:t>
            </a:r>
          </a:p>
          <a:p>
            <a:pPr eaLnBrk="1" hangingPunct="1">
              <a:buFont typeface="Wingdings" charset="0"/>
              <a:buChar char="u"/>
              <a:defRPr/>
            </a:pPr>
            <a:r>
              <a:rPr lang="en-US" dirty="0" smtClean="0">
                <a:cs typeface="+mn-cs"/>
              </a:rPr>
              <a:t>NPK (nitrogen, phosphorus, potassium)</a:t>
            </a:r>
          </a:p>
          <a:p>
            <a:pPr eaLnBrk="1" hangingPunct="1">
              <a:buFont typeface="Wingdings" charset="0"/>
              <a:buChar char="u"/>
              <a:defRPr/>
            </a:pPr>
            <a:r>
              <a:rPr lang="en-US" dirty="0" smtClean="0">
                <a:cs typeface="+mn-cs"/>
              </a:rPr>
              <a:t>Soil </a:t>
            </a:r>
          </a:p>
          <a:p>
            <a:pPr lvl="1" eaLnBrk="1" hangingPunct="1">
              <a:buFont typeface="Wingdings" charset="0"/>
              <a:buChar char="u"/>
              <a:defRPr/>
            </a:pPr>
            <a:r>
              <a:rPr lang="en-US" dirty="0" smtClean="0">
                <a:cs typeface="+mn-cs"/>
              </a:rPr>
              <a:t>pH</a:t>
            </a:r>
          </a:p>
          <a:p>
            <a:pPr lvl="1" eaLnBrk="1" hangingPunct="1">
              <a:buFont typeface="Wingdings" charset="0"/>
              <a:buChar char="u"/>
              <a:defRPr/>
            </a:pPr>
            <a:r>
              <a:rPr lang="en-US" dirty="0" smtClean="0">
                <a:cs typeface="+mn-cs"/>
              </a:rPr>
              <a:t>Clay, loam, sand </a:t>
            </a:r>
          </a:p>
          <a:p>
            <a:pPr eaLnBrk="1" hangingPunct="1">
              <a:buFont typeface="Wingdings" charset="0"/>
              <a:buNone/>
              <a:defRPr/>
            </a:pPr>
            <a:endParaRPr lang="en-US" dirty="0" smtClean="0">
              <a:cs typeface="+mn-cs"/>
            </a:endParaRPr>
          </a:p>
        </p:txBody>
      </p:sp>
      <p:pic>
        <p:nvPicPr>
          <p:cNvPr id="6" name="Picture 12" descr="watering can"/>
          <p:cNvPicPr>
            <a:picLocks noChangeAspect="1" noChangeArrowheads="1"/>
          </p:cNvPicPr>
          <p:nvPr/>
        </p:nvPicPr>
        <p:blipFill>
          <a:blip r:embed="rId5">
            <a:lum bright="-6000"/>
          </a:blip>
          <a:srcRect/>
          <a:stretch>
            <a:fillRect/>
          </a:stretch>
        </p:blipFill>
        <p:spPr>
          <a:xfrm>
            <a:off x="6660232" y="1628800"/>
            <a:ext cx="2130553" cy="1417856"/>
          </a:xfrm>
          <a:prstGeom prst="rect">
            <a:avLst/>
          </a:prstGeom>
          <a:noFill/>
        </p:spPr>
      </p:pic>
      <p:pic>
        <p:nvPicPr>
          <p:cNvPr id="7" name="Picture 5" descr="http://www.ces.ncsu.edu/wp-content/uploads/2011/06/red-blossom-end-rot.jpg"/>
          <p:cNvPicPr>
            <a:picLocks noChangeAspect="1" noChangeArrowheads="1"/>
          </p:cNvPicPr>
          <p:nvPr/>
        </p:nvPicPr>
        <p:blipFill>
          <a:blip r:embed="rId6"/>
          <a:srcRect/>
          <a:stretch>
            <a:fillRect/>
          </a:stretch>
        </p:blipFill>
        <p:spPr bwMode="auto">
          <a:xfrm>
            <a:off x="6516216" y="2708920"/>
            <a:ext cx="852499" cy="852499"/>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defRPr/>
            </a:pPr>
            <a:r>
              <a:rPr lang="en-US" dirty="0" smtClean="0">
                <a:latin typeface="Tahoma" charset="0"/>
                <a:cs typeface="+mj-cs"/>
              </a:rPr>
              <a:t>Feeding</a:t>
            </a:r>
          </a:p>
        </p:txBody>
      </p:sp>
      <p:sp>
        <p:nvSpPr>
          <p:cNvPr id="153603" name="Rectangle 3"/>
          <p:cNvSpPr>
            <a:spLocks noGrp="1" noChangeArrowheads="1"/>
          </p:cNvSpPr>
          <p:nvPr>
            <p:ph type="body" idx="1"/>
          </p:nvPr>
        </p:nvSpPr>
        <p:spPr/>
        <p:txBody>
          <a:bodyPr/>
          <a:lstStyle/>
          <a:p>
            <a:pPr eaLnBrk="1" hangingPunct="1">
              <a:buFont typeface="Wingdings" charset="0"/>
              <a:buChar char="u"/>
              <a:defRPr/>
            </a:pPr>
            <a:r>
              <a:rPr lang="en-US" dirty="0" smtClean="0">
                <a:cs typeface="+mn-cs"/>
              </a:rPr>
              <a:t>Listen to your plants </a:t>
            </a:r>
          </a:p>
          <a:p>
            <a:pPr lvl="1" eaLnBrk="1" hangingPunct="1">
              <a:buNone/>
              <a:defRPr/>
            </a:pPr>
            <a:endParaRPr lang="en-US" dirty="0" smtClean="0">
              <a:cs typeface="+mn-cs"/>
            </a:endParaRPr>
          </a:p>
          <a:p>
            <a:pPr eaLnBrk="1" hangingPunct="1">
              <a:buFont typeface="Wingdings" charset="0"/>
              <a:buChar char="u"/>
              <a:defRPr/>
            </a:pPr>
            <a:r>
              <a:rPr lang="en-US" dirty="0" smtClean="0">
                <a:cs typeface="+mn-cs"/>
              </a:rPr>
              <a:t>Organic </a:t>
            </a:r>
            <a:r>
              <a:rPr lang="en-US" dirty="0" smtClean="0">
                <a:latin typeface="Tahoma" charset="0"/>
                <a:cs typeface="+mn-cs"/>
              </a:rPr>
              <a:t>options</a:t>
            </a:r>
          </a:p>
          <a:p>
            <a:pPr lvl="1" eaLnBrk="1" hangingPunct="1">
              <a:buFont typeface="Arial" charset="0"/>
              <a:buChar char="►"/>
              <a:defRPr/>
            </a:pPr>
            <a:r>
              <a:rPr lang="en-US" dirty="0" smtClean="0">
                <a:latin typeface="Tahoma" charset="0"/>
              </a:rPr>
              <a:t>Kelp meal, alfalfa meal</a:t>
            </a:r>
          </a:p>
          <a:p>
            <a:pPr lvl="1" eaLnBrk="1" hangingPunct="1">
              <a:buFont typeface="Arial" charset="0"/>
              <a:buChar char="►"/>
              <a:defRPr/>
            </a:pPr>
            <a:r>
              <a:rPr lang="en-US" dirty="0" smtClean="0">
                <a:latin typeface="Tahoma" charset="0"/>
              </a:rPr>
              <a:t>Fish meal</a:t>
            </a:r>
          </a:p>
          <a:p>
            <a:pPr lvl="1" eaLnBrk="1" hangingPunct="1">
              <a:buFont typeface="Arial" charset="0"/>
              <a:buChar char="►"/>
              <a:defRPr/>
            </a:pPr>
            <a:r>
              <a:rPr lang="en-US" dirty="0" smtClean="0">
                <a:latin typeface="Tahoma" charset="0"/>
              </a:rPr>
              <a:t>Bonemeal, blood meal</a:t>
            </a:r>
          </a:p>
          <a:p>
            <a:pPr lvl="1" eaLnBrk="1" hangingPunct="1">
              <a:buFont typeface="Arial" charset="0"/>
              <a:buChar char="►"/>
              <a:defRPr/>
            </a:pPr>
            <a:r>
              <a:rPr lang="en-US" dirty="0" smtClean="0">
                <a:latin typeface="Tahoma" charset="0"/>
              </a:rPr>
              <a:t>Compost tea</a:t>
            </a:r>
          </a:p>
          <a:p>
            <a:pPr lvl="1" eaLnBrk="1" hangingPunct="1">
              <a:buFont typeface="Arial" charset="0"/>
              <a:buChar char="►"/>
              <a:defRPr/>
            </a:pPr>
            <a:endParaRPr lang="en-US" dirty="0" smtClean="0">
              <a:latin typeface="Tahoma" charset="0"/>
            </a:endParaRPr>
          </a:p>
          <a:p>
            <a:pPr lvl="1" eaLnBrk="1" hangingPunct="1">
              <a:buFont typeface="Arial" charset="0"/>
              <a:buChar char="►"/>
              <a:defRPr/>
            </a:pPr>
            <a:r>
              <a:rPr lang="en-US" dirty="0" smtClean="0">
                <a:latin typeface="Tahoma" charset="0"/>
              </a:rPr>
              <a:t>Avoid commercial and high nitrogen fertilizers which promote green growth at the expense of flowers and fruit and don’t allow your plants to toughen</a:t>
            </a:r>
          </a:p>
          <a:p>
            <a:pPr lvl="1" eaLnBrk="1" hangingPunct="1">
              <a:buFont typeface="Arial" charset="0"/>
              <a:buChar char="►"/>
              <a:defRPr/>
            </a:pPr>
            <a:endParaRPr lang="en-US" dirty="0" smtClean="0">
              <a:latin typeface="Tahoma" charset="0"/>
            </a:endParaRPr>
          </a:p>
          <a:p>
            <a:pPr eaLnBrk="1" hangingPunct="1">
              <a:buFont typeface="Wingdings" charset="0"/>
              <a:buNone/>
              <a:defRPr/>
            </a:pPr>
            <a:endParaRPr lang="en-US" dirty="0" smtClean="0">
              <a:cs typeface="+mn-cs"/>
            </a:endParaRPr>
          </a:p>
          <a:p>
            <a:pPr eaLnBrk="1" hangingPunct="1">
              <a:buFont typeface="Wingdings" charset="0"/>
              <a:buChar char="u"/>
              <a:defRPr/>
            </a:pPr>
            <a:endParaRPr lang="en-US" dirty="0" smtClean="0">
              <a:cs typeface="+mn-cs"/>
            </a:endParaRPr>
          </a:p>
        </p:txBody>
      </p:sp>
      <p:pic>
        <p:nvPicPr>
          <p:cNvPr id="344065" name="Picture 1" descr="C:\Users\cindy.jones-sherk\Pictures\Grow-Formula-5-front-300x210.jpg"/>
          <p:cNvPicPr>
            <a:picLocks noChangeAspect="1" noChangeArrowheads="1"/>
          </p:cNvPicPr>
          <p:nvPr/>
        </p:nvPicPr>
        <p:blipFill>
          <a:blip r:embed="rId3"/>
          <a:srcRect/>
          <a:stretch>
            <a:fillRect/>
          </a:stretch>
        </p:blipFill>
        <p:spPr bwMode="auto">
          <a:xfrm>
            <a:off x="6153930" y="1556792"/>
            <a:ext cx="2571714" cy="1800200"/>
          </a:xfrm>
          <a:prstGeom prst="rect">
            <a:avLst/>
          </a:prstGeom>
          <a:noFill/>
        </p:spPr>
      </p:pic>
      <p:pic>
        <p:nvPicPr>
          <p:cNvPr id="344066" name="Picture 2" descr="C:\Users\cindy.jones-sherk\Pictures\Root-Rally-5-Front-300x210.jpg"/>
          <p:cNvPicPr>
            <a:picLocks noChangeAspect="1" noChangeArrowheads="1"/>
          </p:cNvPicPr>
          <p:nvPr/>
        </p:nvPicPr>
        <p:blipFill>
          <a:blip r:embed="rId4"/>
          <a:srcRect/>
          <a:stretch>
            <a:fillRect/>
          </a:stretch>
        </p:blipFill>
        <p:spPr bwMode="auto">
          <a:xfrm>
            <a:off x="4499992" y="2348880"/>
            <a:ext cx="2067658" cy="1447361"/>
          </a:xfrm>
          <a:prstGeom prst="rect">
            <a:avLst/>
          </a:prstGeom>
          <a:noFill/>
        </p:spPr>
      </p:pic>
      <p:pic>
        <p:nvPicPr>
          <p:cNvPr id="344067" name="Picture 3" descr="C:\Users\cindy.jones-sherk\Pictures\Earthworm-4-Front-300x210.jpg"/>
          <p:cNvPicPr>
            <a:picLocks noChangeAspect="1" noChangeArrowheads="1"/>
          </p:cNvPicPr>
          <p:nvPr/>
        </p:nvPicPr>
        <p:blipFill>
          <a:blip r:embed="rId5"/>
          <a:srcRect/>
          <a:stretch>
            <a:fillRect/>
          </a:stretch>
        </p:blipFill>
        <p:spPr bwMode="auto">
          <a:xfrm>
            <a:off x="7092280" y="2708920"/>
            <a:ext cx="1851634" cy="1296144"/>
          </a:xfrm>
          <a:prstGeom prst="rect">
            <a:avLst/>
          </a:prstGeom>
          <a:noFill/>
        </p:spPr>
      </p:pic>
      <p:pic>
        <p:nvPicPr>
          <p:cNvPr id="344068" name="Picture 4" descr="C:\Users\cindy.jones-sherk\Pictures\Kelp-Meal-5-Front-300x210.jpg"/>
          <p:cNvPicPr>
            <a:picLocks noChangeAspect="1" noChangeArrowheads="1"/>
          </p:cNvPicPr>
          <p:nvPr/>
        </p:nvPicPr>
        <p:blipFill>
          <a:blip r:embed="rId6"/>
          <a:srcRect/>
          <a:stretch>
            <a:fillRect/>
          </a:stretch>
        </p:blipFill>
        <p:spPr bwMode="auto">
          <a:xfrm>
            <a:off x="5364088" y="3501008"/>
            <a:ext cx="1860798" cy="130255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dirty="0" smtClean="0">
                <a:latin typeface="Tahoma" charset="0"/>
                <a:cs typeface="+mj-cs"/>
              </a:rPr>
              <a:t>Interplanting </a:t>
            </a:r>
          </a:p>
        </p:txBody>
      </p:sp>
      <p:sp>
        <p:nvSpPr>
          <p:cNvPr id="18435" name="Rectangle 3"/>
          <p:cNvSpPr>
            <a:spLocks noGrp="1" noChangeArrowheads="1"/>
          </p:cNvSpPr>
          <p:nvPr>
            <p:ph type="body" idx="1"/>
          </p:nvPr>
        </p:nvSpPr>
        <p:spPr>
          <a:xfrm>
            <a:off x="457200" y="1600200"/>
            <a:ext cx="4191000" cy="4525963"/>
          </a:xfrm>
        </p:spPr>
        <p:txBody>
          <a:bodyPr/>
          <a:lstStyle/>
          <a:p>
            <a:pPr eaLnBrk="1" hangingPunct="1">
              <a:lnSpc>
                <a:spcPct val="90000"/>
              </a:lnSpc>
              <a:buFont typeface="Wingdings" charset="0"/>
              <a:buChar char="u"/>
              <a:defRPr/>
            </a:pPr>
            <a:r>
              <a:rPr lang="en-US" sz="2400" dirty="0" smtClean="0">
                <a:latin typeface="Tahoma" charset="0"/>
                <a:cs typeface="+mn-cs"/>
              </a:rPr>
              <a:t>Promotes more biodiversity</a:t>
            </a:r>
          </a:p>
          <a:p>
            <a:pPr eaLnBrk="1" hangingPunct="1">
              <a:lnSpc>
                <a:spcPct val="90000"/>
              </a:lnSpc>
              <a:buFont typeface="Wingdings" charset="0"/>
              <a:buChar char="u"/>
              <a:defRPr/>
            </a:pPr>
            <a:r>
              <a:rPr lang="en-US" sz="2400" dirty="0" smtClean="0">
                <a:latin typeface="Tahoma" charset="0"/>
                <a:cs typeface="+mn-cs"/>
              </a:rPr>
              <a:t>Symbiotic relationships</a:t>
            </a:r>
          </a:p>
          <a:p>
            <a:pPr lvl="1" eaLnBrk="1" hangingPunct="1">
              <a:lnSpc>
                <a:spcPct val="90000"/>
              </a:lnSpc>
              <a:buFont typeface="Wingdings" charset="0"/>
              <a:buChar char="u"/>
              <a:defRPr/>
            </a:pPr>
            <a:r>
              <a:rPr lang="en-US" dirty="0" smtClean="0">
                <a:latin typeface="Tahoma" charset="0"/>
                <a:cs typeface="+mn-cs"/>
              </a:rPr>
              <a:t>Garlic loves roses</a:t>
            </a:r>
          </a:p>
          <a:p>
            <a:pPr lvl="1" eaLnBrk="1" hangingPunct="1">
              <a:lnSpc>
                <a:spcPct val="90000"/>
              </a:lnSpc>
              <a:buFont typeface="Wingdings" charset="0"/>
              <a:buChar char="u"/>
              <a:defRPr/>
            </a:pPr>
            <a:r>
              <a:rPr lang="en-US" dirty="0" smtClean="0">
                <a:latin typeface="Tahoma" charset="0"/>
                <a:cs typeface="+mn-cs"/>
              </a:rPr>
              <a:t>Same preferences </a:t>
            </a:r>
          </a:p>
          <a:p>
            <a:pPr eaLnBrk="1" hangingPunct="1">
              <a:lnSpc>
                <a:spcPct val="90000"/>
              </a:lnSpc>
              <a:buFont typeface="Wingdings" charset="0"/>
              <a:buChar char="u"/>
              <a:defRPr/>
            </a:pPr>
            <a:r>
              <a:rPr lang="en-US" sz="2400" dirty="0" smtClean="0">
                <a:latin typeface="Tahoma" charset="0"/>
                <a:cs typeface="+mn-cs"/>
              </a:rPr>
              <a:t>Saves space</a:t>
            </a:r>
          </a:p>
          <a:p>
            <a:pPr eaLnBrk="1" hangingPunct="1">
              <a:lnSpc>
                <a:spcPct val="90000"/>
              </a:lnSpc>
              <a:buFont typeface="Wingdings" charset="0"/>
              <a:buChar char="u"/>
              <a:defRPr/>
            </a:pPr>
            <a:r>
              <a:rPr lang="en-US" sz="2400" dirty="0" smtClean="0">
                <a:latin typeface="Tahoma" charset="0"/>
                <a:cs typeface="+mn-cs"/>
              </a:rPr>
              <a:t>Many fruit and vegetables plants are ornamental </a:t>
            </a:r>
          </a:p>
          <a:p>
            <a:pPr eaLnBrk="1" hangingPunct="1">
              <a:lnSpc>
                <a:spcPct val="90000"/>
              </a:lnSpc>
              <a:buFont typeface="Wingdings" charset="0"/>
              <a:buChar char="u"/>
              <a:defRPr/>
            </a:pPr>
            <a:r>
              <a:rPr lang="en-US" sz="2400" dirty="0" smtClean="0">
                <a:latin typeface="Tahoma" charset="0"/>
                <a:cs typeface="+mn-cs"/>
              </a:rPr>
              <a:t>Confuses pests</a:t>
            </a:r>
          </a:p>
          <a:p>
            <a:pPr eaLnBrk="1" hangingPunct="1">
              <a:lnSpc>
                <a:spcPct val="90000"/>
              </a:lnSpc>
              <a:buFont typeface="Wingdings" charset="0"/>
              <a:buChar char="u"/>
              <a:defRPr/>
            </a:pPr>
            <a:r>
              <a:rPr lang="en-US" sz="2400" dirty="0" smtClean="0">
                <a:latin typeface="Tahoma" charset="0"/>
                <a:cs typeface="+mn-cs"/>
              </a:rPr>
              <a:t>If they ‘bolt’ such as lettuce they attract beautiful butterflies</a:t>
            </a:r>
          </a:p>
          <a:p>
            <a:pPr eaLnBrk="1" hangingPunct="1">
              <a:lnSpc>
                <a:spcPct val="90000"/>
              </a:lnSpc>
              <a:buFont typeface="Wingdings" charset="0"/>
              <a:buNone/>
              <a:defRPr/>
            </a:pPr>
            <a:endParaRPr lang="en-US" dirty="0" smtClean="0">
              <a:latin typeface="Tahoma" charset="0"/>
              <a:cs typeface="+mn-cs"/>
            </a:endParaRPr>
          </a:p>
        </p:txBody>
      </p:sp>
      <p:pic>
        <p:nvPicPr>
          <p:cNvPr id="5" name="Picture 2" descr="An edible landscape including roses, red stemmed chard, Autumn Joy sedum, potato plants, and ornamental grasses, all in the front yard of an urban property in downtown Toronto."/>
          <p:cNvPicPr>
            <a:picLocks noChangeAspect="1" noChangeArrowheads="1"/>
          </p:cNvPicPr>
          <p:nvPr/>
        </p:nvPicPr>
        <p:blipFill>
          <a:blip r:embed="rId3"/>
          <a:srcRect/>
          <a:stretch>
            <a:fillRect/>
          </a:stretch>
        </p:blipFill>
        <p:spPr bwMode="auto">
          <a:xfrm>
            <a:off x="5220072" y="1628800"/>
            <a:ext cx="3456384" cy="486054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dirty="0" smtClean="0"/>
              <a:t>Soil</a:t>
            </a:r>
            <a:endParaRPr lang="en-US" dirty="0"/>
          </a:p>
        </p:txBody>
      </p:sp>
      <p:sp>
        <p:nvSpPr>
          <p:cNvPr id="84995" name="Rectangle 3"/>
          <p:cNvSpPr>
            <a:spLocks noGrp="1" noChangeArrowheads="1"/>
          </p:cNvSpPr>
          <p:nvPr>
            <p:ph type="body" sz="half" idx="1"/>
          </p:nvPr>
        </p:nvSpPr>
        <p:spPr>
          <a:xfrm>
            <a:off x="457200" y="1524000"/>
            <a:ext cx="6635080" cy="4495800"/>
          </a:xfrm>
        </p:spPr>
        <p:txBody>
          <a:bodyPr/>
          <a:lstStyle/>
          <a:p>
            <a:pPr>
              <a:lnSpc>
                <a:spcPct val="80000"/>
              </a:lnSpc>
            </a:pPr>
            <a:r>
              <a:rPr lang="en-US" sz="2400" dirty="0"/>
              <a:t>Healthy soil produces </a:t>
            </a:r>
            <a:br>
              <a:rPr lang="en-US" sz="2400" dirty="0"/>
            </a:br>
            <a:r>
              <a:rPr lang="en-US" sz="2400" dirty="0"/>
              <a:t>robust </a:t>
            </a:r>
            <a:r>
              <a:rPr lang="en-US" sz="2400" dirty="0" smtClean="0"/>
              <a:t>plants</a:t>
            </a:r>
          </a:p>
          <a:p>
            <a:pPr>
              <a:lnSpc>
                <a:spcPct val="80000"/>
              </a:lnSpc>
            </a:pPr>
            <a:r>
              <a:rPr lang="en-US" sz="2400" dirty="0" smtClean="0"/>
              <a:t>Or don’t fight your specific growing conditions</a:t>
            </a:r>
            <a:endParaRPr lang="en-US" sz="2400" dirty="0"/>
          </a:p>
          <a:p>
            <a:pPr>
              <a:lnSpc>
                <a:spcPct val="80000"/>
              </a:lnSpc>
            </a:pPr>
            <a:r>
              <a:rPr lang="en-US" sz="2400" dirty="0" smtClean="0"/>
              <a:t>Consider</a:t>
            </a:r>
            <a:endParaRPr lang="en-US" sz="2400" dirty="0"/>
          </a:p>
          <a:p>
            <a:pPr marL="0" indent="0">
              <a:lnSpc>
                <a:spcPct val="80000"/>
              </a:lnSpc>
              <a:buNone/>
            </a:pPr>
            <a:r>
              <a:rPr lang="en-US" sz="2400" dirty="0"/>
              <a:t> </a:t>
            </a:r>
            <a:r>
              <a:rPr lang="en-US" sz="2400" dirty="0" smtClean="0"/>
              <a:t>   your </a:t>
            </a:r>
            <a:r>
              <a:rPr lang="en-US" sz="2400" dirty="0"/>
              <a:t>soil’s PH </a:t>
            </a:r>
            <a:br>
              <a:rPr lang="en-US" sz="2400" dirty="0"/>
            </a:br>
            <a:endParaRPr lang="en-US" sz="2400" dirty="0"/>
          </a:p>
          <a:p>
            <a:pPr>
              <a:lnSpc>
                <a:spcPct val="80000"/>
              </a:lnSpc>
            </a:pPr>
            <a:r>
              <a:rPr lang="en-US" sz="2400" dirty="0" smtClean="0"/>
              <a:t>Give Back, add </a:t>
            </a:r>
            <a:r>
              <a:rPr lang="en-US" sz="2400" dirty="0"/>
              <a:t>organic matter </a:t>
            </a:r>
            <a:br>
              <a:rPr lang="en-US" sz="2400" dirty="0"/>
            </a:br>
            <a:r>
              <a:rPr lang="en-US" sz="2400" dirty="0"/>
              <a:t>annually </a:t>
            </a:r>
            <a:r>
              <a:rPr lang="en-US" sz="2400" dirty="0" smtClean="0"/>
              <a:t>to;</a:t>
            </a:r>
            <a:endParaRPr lang="en-US" sz="2400" dirty="0"/>
          </a:p>
          <a:p>
            <a:pPr lvl="1">
              <a:lnSpc>
                <a:spcPct val="80000"/>
              </a:lnSpc>
            </a:pPr>
            <a:r>
              <a:rPr lang="en-US" sz="2000" dirty="0"/>
              <a:t>Improve soil structure</a:t>
            </a:r>
            <a:br>
              <a:rPr lang="en-US" sz="2000" dirty="0"/>
            </a:br>
            <a:r>
              <a:rPr lang="en-US" sz="2000" dirty="0"/>
              <a:t>and texture</a:t>
            </a:r>
          </a:p>
          <a:p>
            <a:pPr lvl="1">
              <a:lnSpc>
                <a:spcPct val="80000"/>
              </a:lnSpc>
            </a:pPr>
            <a:r>
              <a:rPr lang="en-US" sz="2000" dirty="0"/>
              <a:t>Buffer soil from </a:t>
            </a:r>
            <a:br>
              <a:rPr lang="en-US" sz="2000" dirty="0"/>
            </a:br>
            <a:r>
              <a:rPr lang="en-US" sz="2000" dirty="0"/>
              <a:t>chemical imbalances</a:t>
            </a:r>
          </a:p>
          <a:p>
            <a:pPr lvl="1">
              <a:lnSpc>
                <a:spcPct val="80000"/>
              </a:lnSpc>
            </a:pPr>
            <a:r>
              <a:rPr lang="en-US" sz="2000" dirty="0"/>
              <a:t>Support living soil organisms</a:t>
            </a:r>
          </a:p>
          <a:p>
            <a:pPr lvl="1">
              <a:lnSpc>
                <a:spcPct val="80000"/>
              </a:lnSpc>
            </a:pPr>
            <a:r>
              <a:rPr lang="en-US" sz="2000" dirty="0"/>
              <a:t>Improve ability of soil to hold water and nutrients</a:t>
            </a:r>
          </a:p>
        </p:txBody>
      </p:sp>
      <p:pic>
        <p:nvPicPr>
          <p:cNvPr id="7" name="Picture 4" descr="earthworms"/>
          <p:cNvPicPr>
            <a:picLocks noGrp="1" noChangeAspect="1" noChangeArrowheads="1"/>
          </p:cNvPicPr>
          <p:nvPr>
            <p:ph sz="half" idx="2"/>
          </p:nvPr>
        </p:nvPicPr>
        <p:blipFill>
          <a:blip r:embed="rId3"/>
          <a:srcRect/>
          <a:stretch>
            <a:fillRect/>
          </a:stretch>
        </p:blipFill>
        <p:spPr bwMode="auto">
          <a:xfrm>
            <a:off x="3419872" y="2636912"/>
            <a:ext cx="1822874" cy="1368152"/>
          </a:xfrm>
          <a:prstGeom prst="rect">
            <a:avLst/>
          </a:prstGeom>
          <a:noFill/>
          <a:ln w="9525">
            <a:noFill/>
            <a:miter lim="800000"/>
            <a:headEnd/>
            <a:tailEnd/>
          </a:ln>
        </p:spPr>
      </p:pic>
      <p:pic>
        <p:nvPicPr>
          <p:cNvPr id="111618" name="Picture 2" descr="http://www.forestrywebinars.net/webinars/soil-health-farming-in-the-21st-century/SoilHealth2013NACD.jpg/image_preview"/>
          <p:cNvPicPr>
            <a:picLocks noChangeAspect="1" noChangeArrowheads="1"/>
          </p:cNvPicPr>
          <p:nvPr/>
        </p:nvPicPr>
        <p:blipFill>
          <a:blip r:embed="rId4"/>
          <a:srcRect/>
          <a:stretch>
            <a:fillRect/>
          </a:stretch>
        </p:blipFill>
        <p:spPr bwMode="auto">
          <a:xfrm>
            <a:off x="5076056" y="2708920"/>
            <a:ext cx="3810000" cy="2857500"/>
          </a:xfrm>
          <a:prstGeom prst="rect">
            <a:avLst/>
          </a:prstGeom>
          <a:noFill/>
        </p:spPr>
      </p:pic>
      <p:pic>
        <p:nvPicPr>
          <p:cNvPr id="9" name="Picture 6" descr="gardens 2008 009"/>
          <p:cNvPicPr>
            <a:picLocks noChangeAspect="1" noChangeArrowheads="1"/>
          </p:cNvPicPr>
          <p:nvPr/>
        </p:nvPicPr>
        <p:blipFill>
          <a:blip r:embed="rId5">
            <a:lum bright="-18000" contrast="24000"/>
          </a:blip>
          <a:srcRect/>
          <a:stretch>
            <a:fillRect/>
          </a:stretch>
        </p:blipFill>
        <p:spPr bwMode="auto">
          <a:xfrm>
            <a:off x="6732240" y="692696"/>
            <a:ext cx="1545636" cy="2060848"/>
          </a:xfrm>
          <a:prstGeom prst="rect">
            <a:avLst/>
          </a:prstGeom>
          <a:noFill/>
          <a:ln w="9525">
            <a:noFill/>
            <a:miter lim="800000"/>
            <a:headEnd/>
            <a:tailEnd/>
          </a:ln>
        </p:spPr>
      </p:pic>
      <p:pic>
        <p:nvPicPr>
          <p:cNvPr id="10" name="Picture 7" descr="rototiller"/>
          <p:cNvPicPr>
            <a:picLocks noChangeAspect="1" noChangeArrowheads="1"/>
          </p:cNvPicPr>
          <p:nvPr/>
        </p:nvPicPr>
        <p:blipFill>
          <a:blip r:embed="rId6">
            <a:lum bright="-18000"/>
          </a:blip>
          <a:srcRect l="7385" r="8461" b="7472"/>
          <a:stretch>
            <a:fillRect/>
          </a:stretch>
        </p:blipFill>
        <p:spPr bwMode="auto">
          <a:xfrm>
            <a:off x="7812360" y="5013176"/>
            <a:ext cx="1043608" cy="12671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11" name="Picture 7" descr="The compost pile had been added to for more than 18 months, but its size never increased.  The plant materials decreased in volume as it composted. Photo by Stibolt "/>
          <p:cNvPicPr>
            <a:picLocks noChangeAspect="1" noChangeArrowheads="1"/>
          </p:cNvPicPr>
          <p:nvPr/>
        </p:nvPicPr>
        <p:blipFill>
          <a:blip r:embed="rId3" r:link="rId4" cstate="print"/>
          <a:srcRect/>
          <a:stretch>
            <a:fillRect/>
          </a:stretch>
        </p:blipFill>
        <p:spPr bwMode="auto">
          <a:xfrm>
            <a:off x="6765032" y="1628800"/>
            <a:ext cx="1992313" cy="2019300"/>
          </a:xfrm>
          <a:prstGeom prst="rect">
            <a:avLst/>
          </a:prstGeom>
          <a:noFill/>
        </p:spPr>
      </p:pic>
      <p:sp>
        <p:nvSpPr>
          <p:cNvPr id="251906" name="Rectangle 2"/>
          <p:cNvSpPr>
            <a:spLocks noGrp="1" noChangeArrowheads="1"/>
          </p:cNvSpPr>
          <p:nvPr>
            <p:ph type="title"/>
          </p:nvPr>
        </p:nvSpPr>
        <p:spPr/>
        <p:txBody>
          <a:bodyPr/>
          <a:lstStyle/>
          <a:p>
            <a:r>
              <a:rPr lang="en-US"/>
              <a:t>Organic Amendments Include</a:t>
            </a:r>
          </a:p>
        </p:txBody>
      </p:sp>
      <p:sp>
        <p:nvSpPr>
          <p:cNvPr id="251907" name="Rectangle 3"/>
          <p:cNvSpPr>
            <a:spLocks noGrp="1" noChangeArrowheads="1"/>
          </p:cNvSpPr>
          <p:nvPr>
            <p:ph type="body" sz="half" idx="1"/>
          </p:nvPr>
        </p:nvSpPr>
        <p:spPr/>
        <p:txBody>
          <a:bodyPr/>
          <a:lstStyle/>
          <a:p>
            <a:pPr>
              <a:lnSpc>
                <a:spcPct val="90000"/>
              </a:lnSpc>
            </a:pPr>
            <a:r>
              <a:rPr lang="en-US" altLang="ko-KR" sz="2400" dirty="0">
                <a:ea typeface="굴림" charset="-127"/>
              </a:rPr>
              <a:t>Good quality soil</a:t>
            </a:r>
          </a:p>
          <a:p>
            <a:pPr>
              <a:lnSpc>
                <a:spcPct val="90000"/>
              </a:lnSpc>
            </a:pPr>
            <a:r>
              <a:rPr lang="en-US" altLang="ko-KR" sz="2400" dirty="0">
                <a:ea typeface="굴림" charset="-127"/>
              </a:rPr>
              <a:t>Composted yard waste</a:t>
            </a:r>
          </a:p>
          <a:p>
            <a:pPr>
              <a:lnSpc>
                <a:spcPct val="90000"/>
              </a:lnSpc>
            </a:pPr>
            <a:r>
              <a:rPr lang="en-US" altLang="ko-KR" sz="2400" dirty="0">
                <a:ea typeface="굴림" charset="-127"/>
              </a:rPr>
              <a:t>Animal processing byproducts, i.e. </a:t>
            </a:r>
            <a:r>
              <a:rPr lang="en-US" altLang="ko-KR" sz="2400" dirty="0" err="1">
                <a:ea typeface="굴림" charset="-127"/>
              </a:rPr>
              <a:t>bonemeal</a:t>
            </a:r>
            <a:endParaRPr lang="en-US" altLang="ko-KR" sz="2400" dirty="0">
              <a:ea typeface="굴림" charset="-127"/>
            </a:endParaRPr>
          </a:p>
          <a:p>
            <a:pPr>
              <a:lnSpc>
                <a:spcPct val="90000"/>
              </a:lnSpc>
            </a:pPr>
            <a:r>
              <a:rPr lang="en-US" altLang="ko-KR" sz="2400" dirty="0">
                <a:ea typeface="굴림" charset="-127"/>
              </a:rPr>
              <a:t>Mushroom compost</a:t>
            </a:r>
          </a:p>
          <a:p>
            <a:pPr>
              <a:lnSpc>
                <a:spcPct val="90000"/>
              </a:lnSpc>
            </a:pPr>
            <a:r>
              <a:rPr lang="en-US" altLang="ko-KR" sz="2400" dirty="0">
                <a:ea typeface="굴림" charset="-127"/>
              </a:rPr>
              <a:t>Green manure</a:t>
            </a:r>
          </a:p>
          <a:p>
            <a:pPr>
              <a:lnSpc>
                <a:spcPct val="90000"/>
              </a:lnSpc>
            </a:pPr>
            <a:r>
              <a:rPr lang="en-US" altLang="ko-KR" sz="2400" dirty="0">
                <a:ea typeface="굴림" charset="-127"/>
              </a:rPr>
              <a:t>Seaweed</a:t>
            </a:r>
          </a:p>
          <a:p>
            <a:pPr>
              <a:lnSpc>
                <a:spcPct val="90000"/>
              </a:lnSpc>
            </a:pPr>
            <a:r>
              <a:rPr lang="en-US" altLang="ko-KR" sz="2400" dirty="0">
                <a:ea typeface="굴림" charset="-127"/>
              </a:rPr>
              <a:t>Animal manure (aged)</a:t>
            </a:r>
          </a:p>
          <a:p>
            <a:pPr>
              <a:lnSpc>
                <a:spcPct val="90000"/>
              </a:lnSpc>
            </a:pPr>
            <a:r>
              <a:rPr lang="en-US" altLang="ko-KR" sz="2400" dirty="0">
                <a:ea typeface="굴림" charset="-127"/>
              </a:rPr>
              <a:t>Manure </a:t>
            </a:r>
            <a:r>
              <a:rPr lang="en-US" altLang="ko-KR" sz="2400" dirty="0" smtClean="0">
                <a:ea typeface="굴림" charset="-127"/>
              </a:rPr>
              <a:t>tea</a:t>
            </a:r>
            <a:endParaRPr lang="en-US" altLang="ko-KR" sz="2400" dirty="0">
              <a:ea typeface="굴림" charset="-127"/>
            </a:endParaRPr>
          </a:p>
          <a:p>
            <a:pPr>
              <a:lnSpc>
                <a:spcPct val="90000"/>
              </a:lnSpc>
            </a:pPr>
            <a:r>
              <a:rPr lang="en-US" altLang="ko-KR" sz="2400" dirty="0" smtClean="0">
                <a:ea typeface="굴림" charset="-127"/>
              </a:rPr>
              <a:t>Mulch</a:t>
            </a:r>
            <a:endParaRPr lang="en-US" sz="2400" dirty="0"/>
          </a:p>
        </p:txBody>
      </p:sp>
      <p:sp>
        <p:nvSpPr>
          <p:cNvPr id="251910" name="Rectangle 6"/>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CA"/>
          </a:p>
        </p:txBody>
      </p:sp>
      <p:pic>
        <p:nvPicPr>
          <p:cNvPr id="251918" name="Picture 14" descr="72_image"/>
          <p:cNvPicPr>
            <a:picLocks noGrp="1" noChangeAspect="1" noChangeArrowheads="1"/>
          </p:cNvPicPr>
          <p:nvPr>
            <p:ph sz="quarter" idx="3"/>
          </p:nvPr>
        </p:nvPicPr>
        <p:blipFill>
          <a:blip r:embed="rId5" cstate="print"/>
          <a:srcRect/>
          <a:stretch>
            <a:fillRect/>
          </a:stretch>
        </p:blipFill>
        <p:spPr>
          <a:xfrm>
            <a:off x="4427984" y="3212976"/>
            <a:ext cx="1266825" cy="2171700"/>
          </a:xfrm>
          <a:noFill/>
          <a:ln/>
        </p:spPr>
      </p:pic>
      <p:pic>
        <p:nvPicPr>
          <p:cNvPr id="422913" name="Picture 1" descr="C:\Users\cindy.jones-sherk\Pictures\6-9 tomato w banana, coffee and egg.JPG"/>
          <p:cNvPicPr>
            <a:picLocks noChangeAspect="1" noChangeArrowheads="1"/>
          </p:cNvPicPr>
          <p:nvPr/>
        </p:nvPicPr>
        <p:blipFill>
          <a:blip r:embed="rId6"/>
          <a:srcRect/>
          <a:stretch>
            <a:fillRect/>
          </a:stretch>
        </p:blipFill>
        <p:spPr bwMode="auto">
          <a:xfrm>
            <a:off x="6876256" y="3861048"/>
            <a:ext cx="2112235" cy="1584176"/>
          </a:xfrm>
          <a:prstGeom prst="rect">
            <a:avLst/>
          </a:prstGeom>
          <a:noFill/>
        </p:spPr>
      </p:pic>
      <p:pic>
        <p:nvPicPr>
          <p:cNvPr id="422914" name="Picture 2" descr="C:\Users\cindy.jones-sherk\Pictures\Make-DIY-manure-tea-4.jpg"/>
          <p:cNvPicPr>
            <a:picLocks noChangeAspect="1" noChangeArrowheads="1"/>
          </p:cNvPicPr>
          <p:nvPr/>
        </p:nvPicPr>
        <p:blipFill>
          <a:blip r:embed="rId7"/>
          <a:srcRect/>
          <a:stretch>
            <a:fillRect/>
          </a:stretch>
        </p:blipFill>
        <p:spPr bwMode="auto">
          <a:xfrm>
            <a:off x="5068348" y="4581128"/>
            <a:ext cx="2043651" cy="1670685"/>
          </a:xfrm>
          <a:prstGeom prst="rect">
            <a:avLst/>
          </a:prstGeom>
          <a:noFill/>
        </p:spPr>
      </p:pic>
      <p:pic>
        <p:nvPicPr>
          <p:cNvPr id="422915" name="Picture 3" descr="C:\Users\cindy.jones-sherk\Pictures\Green_manure_banner.jpg"/>
          <p:cNvPicPr>
            <a:picLocks noChangeAspect="1" noChangeArrowheads="1"/>
          </p:cNvPicPr>
          <p:nvPr/>
        </p:nvPicPr>
        <p:blipFill>
          <a:blip r:embed="rId8"/>
          <a:srcRect/>
          <a:stretch>
            <a:fillRect/>
          </a:stretch>
        </p:blipFill>
        <p:spPr bwMode="auto">
          <a:xfrm>
            <a:off x="5436096" y="2564904"/>
            <a:ext cx="2729880" cy="1637928"/>
          </a:xfrm>
          <a:prstGeom prst="rect">
            <a:avLst/>
          </a:prstGeom>
          <a:noFill/>
        </p:spPr>
      </p:pic>
      <p:pic>
        <p:nvPicPr>
          <p:cNvPr id="251909" name="Picture 5" descr="woodcb"/>
          <p:cNvPicPr>
            <a:picLocks noChangeAspect="1" noChangeArrowheads="1"/>
          </p:cNvPicPr>
          <p:nvPr/>
        </p:nvPicPr>
        <p:blipFill>
          <a:blip r:embed="rId9" cstate="print"/>
          <a:srcRect/>
          <a:stretch>
            <a:fillRect/>
          </a:stretch>
        </p:blipFill>
        <p:spPr bwMode="auto">
          <a:xfrm>
            <a:off x="4860032" y="1916832"/>
            <a:ext cx="1704975" cy="1200150"/>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defRPr/>
            </a:pPr>
            <a:r>
              <a:rPr lang="en-US" dirty="0" smtClean="0">
                <a:cs typeface="+mj-cs"/>
              </a:rPr>
              <a:t>Soil Recipes</a:t>
            </a:r>
          </a:p>
        </p:txBody>
      </p:sp>
      <p:sp>
        <p:nvSpPr>
          <p:cNvPr id="150531" name="Rectangle 3"/>
          <p:cNvSpPr>
            <a:spLocks noGrp="1" noChangeArrowheads="1"/>
          </p:cNvSpPr>
          <p:nvPr>
            <p:ph type="body" idx="1"/>
          </p:nvPr>
        </p:nvSpPr>
        <p:spPr/>
        <p:txBody>
          <a:bodyPr/>
          <a:lstStyle/>
          <a:p>
            <a:pPr eaLnBrk="1" hangingPunct="1">
              <a:buFont typeface="Wingdings" charset="0"/>
              <a:buChar char="u"/>
              <a:defRPr/>
            </a:pPr>
            <a:r>
              <a:rPr lang="en-US" dirty="0" smtClean="0">
                <a:latin typeface="Tahoma" charset="0"/>
                <a:cs typeface="+mn-cs"/>
              </a:rPr>
              <a:t>Chopped healthy plants from vegetable garden</a:t>
            </a:r>
          </a:p>
          <a:p>
            <a:pPr eaLnBrk="1" hangingPunct="1">
              <a:buFont typeface="Wingdings" charset="0"/>
              <a:buChar char="u"/>
              <a:defRPr/>
            </a:pPr>
            <a:r>
              <a:rPr lang="en-US" dirty="0" smtClean="0">
                <a:latin typeface="Tahoma" charset="0"/>
                <a:cs typeface="+mn-cs"/>
              </a:rPr>
              <a:t>Chopped leaves / Leaf Mold over wintered </a:t>
            </a:r>
          </a:p>
          <a:p>
            <a:pPr eaLnBrk="1" hangingPunct="1">
              <a:buFont typeface="Wingdings" charset="0"/>
              <a:buChar char="u"/>
              <a:defRPr/>
            </a:pPr>
            <a:r>
              <a:rPr lang="en-US" dirty="0" smtClean="0">
                <a:latin typeface="Tahoma" charset="0"/>
                <a:cs typeface="+mn-cs"/>
              </a:rPr>
              <a:t>Leftover mulch</a:t>
            </a:r>
          </a:p>
          <a:p>
            <a:pPr eaLnBrk="1" hangingPunct="1">
              <a:buFont typeface="Wingdings" charset="0"/>
              <a:buChar char="u"/>
              <a:defRPr/>
            </a:pPr>
            <a:r>
              <a:rPr lang="en-US" dirty="0" smtClean="0">
                <a:latin typeface="Tahoma" charset="0"/>
                <a:cs typeface="+mn-cs"/>
              </a:rPr>
              <a:t>Compost</a:t>
            </a:r>
          </a:p>
          <a:p>
            <a:pPr eaLnBrk="1" hangingPunct="1">
              <a:buFont typeface="Wingdings" charset="0"/>
              <a:buChar char="u"/>
              <a:defRPr/>
            </a:pPr>
            <a:r>
              <a:rPr lang="en-US" dirty="0" smtClean="0">
                <a:latin typeface="Tahoma" charset="0"/>
                <a:cs typeface="+mn-cs"/>
              </a:rPr>
              <a:t>Spread evenly over the garden</a:t>
            </a:r>
          </a:p>
          <a:p>
            <a:pPr eaLnBrk="1" hangingPunct="1">
              <a:buFont typeface="Wingdings" charset="0"/>
              <a:buChar char="u"/>
              <a:defRPr/>
            </a:pPr>
            <a:r>
              <a:rPr lang="en-US" dirty="0" smtClean="0">
                <a:latin typeface="Tahoma" charset="0"/>
                <a:cs typeface="+mn-cs"/>
              </a:rPr>
              <a:t>Top dress with a layer of well-rotted manure</a:t>
            </a:r>
          </a:p>
          <a:p>
            <a:pPr lvl="1" eaLnBrk="1" hangingPunct="1">
              <a:buFont typeface="Wingdings" charset="0"/>
              <a:buChar char="u"/>
              <a:defRPr/>
            </a:pPr>
            <a:r>
              <a:rPr lang="en-US" dirty="0" smtClean="0">
                <a:latin typeface="Tahoma" charset="0"/>
                <a:cs typeface="+mn-cs"/>
              </a:rPr>
              <a:t>sheep manure, duck…</a:t>
            </a:r>
          </a:p>
          <a:p>
            <a:pPr eaLnBrk="1" hangingPunct="1">
              <a:buFont typeface="Wingdings" charset="0"/>
              <a:buChar char="u"/>
              <a:defRPr/>
            </a:pPr>
            <a:r>
              <a:rPr lang="en-US" dirty="0" smtClean="0">
                <a:latin typeface="Tahoma" charset="0"/>
                <a:cs typeface="+mn-cs"/>
              </a:rPr>
              <a:t>Leave the work to the earthworms and other early critters</a:t>
            </a:r>
          </a:p>
          <a:p>
            <a:pPr eaLnBrk="1" hangingPunct="1">
              <a:buFont typeface="Wingdings" charset="0"/>
              <a:buNone/>
              <a:defRPr/>
            </a:pPr>
            <a:endParaRPr lang="en-US" dirty="0" smtClean="0">
              <a:latin typeface="Tahoma" charset="0"/>
              <a:cs typeface="+mn-cs"/>
            </a:endParaRPr>
          </a:p>
        </p:txBody>
      </p:sp>
      <p:pic>
        <p:nvPicPr>
          <p:cNvPr id="420865" name="Picture 1" descr="C:\Users\cindy.jones-sherk\Pictures\organic soil amendments.jpg"/>
          <p:cNvPicPr>
            <a:picLocks noChangeAspect="1" noChangeArrowheads="1"/>
          </p:cNvPicPr>
          <p:nvPr/>
        </p:nvPicPr>
        <p:blipFill>
          <a:blip r:embed="rId3"/>
          <a:srcRect/>
          <a:stretch>
            <a:fillRect/>
          </a:stretch>
        </p:blipFill>
        <p:spPr bwMode="auto">
          <a:xfrm>
            <a:off x="6156176" y="2852936"/>
            <a:ext cx="1872208" cy="140415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a:t>Lawn Care</a:t>
            </a:r>
          </a:p>
        </p:txBody>
      </p:sp>
      <p:sp>
        <p:nvSpPr>
          <p:cNvPr id="415746" name="AutoShape 2" descr="data:image/jpeg;base64,/9j/4AAQSkZJRgABAQAAAQABAAD/2wCEAAkGBxQTEhUUExQWFhUXGBgYGBcYGRgaFxgYHRgXGBgcGBcYHCggGBolHBgbITEhJSkrLi4uGh8zOD8sNygtLisBCgoKDg0OGxAQGzQkICQsLCwsNDQsLCw0LCwsLCwsLDQsLCwsNCwsLCwsLCwsLCwsLCw0LCwsLCwsLCwsLCwsLP/AABEIAQAAxQMBIgACEQEDEQH/xAAbAAACAwEBAQAAAAAAAAAAAAACAwABBAUGB//EADcQAAECBAMFCAICAgICAwAAAAECEQAhMUEDUWEScYGR8AQFIqGxwdHhE/EGMkJSFBUjYgdy4v/EABoBAQEBAQEBAQAAAAAAAAAAAAIBAwAEBQb/xAArEQACAgICAgECBQUBAAAAAAAAAQIRAyESMUFRBBMiBWFxofAyUpGxwRX/2gAMAwEAAhEDEQA/AF4m1cl67+JaD7Kp/gks2c5QCKu96y+bwSTPN6ZHjesfEPkp7s6G1Jqe0Z1YjyaAc0JvQe2WcEBR/WunX7FIfbLO/h9mnOJikMK5z6l1nBDKVnqeELWL+wHHQR3kd10NKyUsqWdKWefTQlB3fG6E4uIX8OfDd5Q8YVzezEHlFegOfJlqO0KPk7Pp1vikIL855dN6QIcdUzr1SDGIaAid6D7ghT2ZsTEn6uXD8IFawfO7HqkM2dz+lM+hAFSWm3WvlGqCxf46XHVTwi1INq5fRhoTwGYpzeV4o4c5c3fnxtHWEBDgN5j9QN3Y7t+hhgWQZsR08Utt294pfAKUnfkzPxm/nCe0YuzLMAW968oavDYTPHToeUJXhbUwnrUe0OLXkEk+kChBaUxmbPBrW0nY9CKAPVPR2+YNKTVTepD6j4+IrOpvRakjP63AQSCCNfbjCFAb+vLfBpQTSfL9x1FV2NSgPbrTg8WEPX1++uUBssPOftpE22Gnn5xGhOIOMrTrhEhaVs9ut0SFRafs2pZuTC9L8IdhIG7PLR+s4z7eTtoKRqw8cnIUr08YOxL0EtIBGrOR81ilpBkHG8sP1GhIABedt9NNIUsytu6eMx9diw4kHyqW/XW8Suru+ter8Yf+dpCR63S3/MLxdZAmmesUTVrTFYZn79PD8VCiBLi0HiAbMnNd0Jrdhl6N9xz27BKHF0EMIkfXwPeUKEzpWe7TfDcRwJHmC+uvOEgPevP1nKOQWtiVicpfcqReIJ50ep65ReImdW3xHak65vnWohgorDw5OZcS+VfN7+plAAAKm4iM5WTJ+dt5EQqz51ppb9RWmdY5KUu4+25394FSUqvSkj17RMDDcO9bUlUwtjR/fK0VFTaXQQRIgAvdzu5iFkF2+hBhc5Gm8t5QKsUNW0mn6/UVWF72GhxVpxAsh2pe/tMfMI/Iby0/Rhm3nO0hHUS32RSTk26BCX6D0vBKVoQLTlwi00eofLpvqEmLbezOpZT6EddcoPCLz6vBHCetJEVl1rF4eG1OvqLaAtS2CydeuMSDJb7iQuRvzHGZmC1KfX7MF2cNpp772gcMHLfxeur2gk4Zv7NxHCkYEV9mhHaMuFOHGAajTflFqBevD510i8ROyA/ru+PKBYl3sKwmPX1+YXiWFtw94NC70pLLLroCpmpc7+ucTyNsFWKE6Wvv4/URzMV6yNBu94BOGCXN+pC++NC1MA1L1fSkVmdtvYtBFDPi8GVJZ7zr8QCm3tEB1Bb7o8EKdMzlLl7BszkOjFFBZwQd7P1WCVjHQ+fXCBO1RyMq7mjVB0EXYCrZfW8RROY5/N90TCW823MawYJq0/uJ5L2CgJL5+ULxEN+y/E2g9gvTTjugcRxTVwXLc4SLTaFvo/N+b9SgV5SAu2dr9PDlqJFGyy36mFpYSZ9ZwgSW9iwRcE0nFttGRbScGhAPt19wxKQzUOmXxFs7j4ErxDkPflERiN9y84i05l4ulnyB6nF0Vxp7DCtJ7uMEFhtej1wgBjyuNJs/OUCC4b7jqTHUXqwf7V94kPR2N/8AIjcH9jEi69i+hfj90MQbO0x1KvpGgAgyfju03eUZElgwdyzGXmXhuDisJ0a45yjzyIloetZqXfrqULQtp/8A6EGnEnMSyMjwFfSCkA78DvtpBei00DsTN93tKFrAGfOXRiFYqanqT0EBiK4ueL3e8JJkk0UnGD39H1hyyTQBvL7L5e0UpiJSJdyafc4JOMEpDJciqqzbab/1I/1Z6UrDUOWwqLYAxFWYmbBvfz/UDhPU9fUO7N20ks0qzbZLPIkgAHdq8OThJVNP+RcGbHgzsTpKK8VKxrG+0Yl4W0ePT/ET8U5udzuOVIBzPw0lOkWrELfrK5rB2B9jhh2Alma3990GFAMw9vSkKw8UAcc39qwSJuKDOdJcTXzg02xprwLxRK43zzgUYa2oqgtZwAz6mW+Gdq7aMHwgTYkF1MdkbZDiYtO+dgau1qBKlB0BYYltpzsEEh3cMC2g4bqDSLVGbGQxYgjSk9xhK3BcJB3v+rR1FdqUUNipGyoO4IYScAC1ywyk10YuCE+IJOyWAJzOWYk/GOryR43ZmeQeTvnXfuiDDe8qigiLGUwKktAKDGRb0HC5lHURxoEYBnst81890N7NhlptaXWhha1GwI430YTg0KyNJ8d8c7oipMJSQay4cvhpRSsNIEmL24ecRSySH1v6uN0L2Q7ky4fAjkK/SCURee8xULViZA8/iJCJyN6UtKeuR5wWIhhT06aASs5fPpKGoVSfn7tTdHl2OL1SIkh3LU3NJovExLD7pcHSBxcSmYyznpCSHDs7Nct6COSsjb6AxGz5SllWdoEpLeE7p+mmkTbt6daQWGC4mBMF5DdanU41RitldqxpDDS6RNykqSFMXLpYgNnlrGBeKoArUo7ASNlQfcQzuQZsQKvxx9596KBVseIiqiWACaf2OTTIrLfhXiAqKlqdJLKU/wDZZkFJUwLADaFmajtHshB0etKzsHtYSwLArLBtsAE7QfZAcl6tOaZPGnA7QQs7eKAkf4uNp2DhVwzuzyBbOPIf85sZLOsAoYnxyLEAhwHcMW1ExDf+1/8AGMNKVBJkXJYHwkjwzLs3izjR4/Aq0e8x17SdsG0nM2di8rUzjC5IbXLpo5PdveAWvDEiSzuJDwszzDinCzT9GrZB3ZeenGPDkjwdM801szfjdpeY0mchGpagnAJvUlmCQRIu15eWU1YitoUlkZWtyvGTvvtCcPCSpgSQWLA6EyNnEy7kCgBESCuSRcdWxGLiFL4hAmp0BJdxM7AdJZYAZySWrWMeJ3ghQJVhnw7fiViHYBUtRaQcEpajHm0c0doUgBGKtZUNpaSHUAwJ8QSZ/wCQdOc3aWUd5Jw9shCDteFcgBImYdyVGpLye8e5YzWr6OmnvZKSojbWlTqS9doApSQgknZruBIj0HdveqFpTUyo1AahyJkA1B82bxJ7zxcYHDRspQNrZIDkEpptkgznpOHo7xfESdpgBJKBsgS0A9+EJ47K1R7HtBYtWTv4aWMooplMV09xAYCyyZeIi/x18aWDEqcE8vVhHiegKNq2JSkjjbrfBIQXrKD2A0rjnllnAhO86PBsNeibLn0f06aL/GHIadRf46MV+Uk6HjKGKVsgGzs7inq0dsTWrMeJhsZj9RcajiPWuhbnnEhchJKi8XETJt2pnyaUCVE3INImESAcxp78+jDVYTtnfMR5+gJWZ1pnVuFRTowBxHcU+p16+Hu78rDeKxQDt4Wfc7cb6fUNEoRhz69hbfDcRLXNvj2g1YQAlUh6T+f3CVDznevHqUXt6AzznaUOvZ2UuolQDOrRLWpWhN8uH3j2hJGylKiApRJc1ISC4cggMADKUem777rOICUf2G6c6TvHkMbAIeRBBnq+UfRwtSRvjkmixiiQbYAmWBO0C20DOkn4xeEt3o3+rEMZZ6BoQUGZEjZqAH3lDk4RJYVebVzJ4xuN0ek/iSdpY2jJPiq4DS/rx8o9QpBczHzlOPPfxrs349rMhpW0jsvbjbnrHzc/3TdHndWOXhZnh1rHI/kqMROHtBtkJaYChMmxDNPIx08JZ35/ByjQohY2VDwn+wLXB84zjJwkmKKXZ8x7X2ra8RDL2graTIhgAGIoJPJosqKgpMiCFKBIDtUqUavNv1G7v/uo4azsjwqJIN7sOso5CsIiQn7Z0rH1ItSVo9CaaGYmK6QAAl0gEAmZ+WNKRp7twCpSUgAOoOWJM2b3lvjHh9nUoycnmzfUes/jndqkqE2VI1kG9YmSajEkqSPUIwiJSDCVJyYNo3RiHDJkRPh506EPGLc8xdvSF9v7T+LCViH+qRLUyADVcuA2Zj5itszVsi8J/CHJ+OtYfj904qE7SkEDm1aifQjZ3SBhYacYgKVXZKh/4wQD4lDw7eXvKN+L36kgv4dkEqCrC8bLDS2z6/x/wpTj93f+jzCJ2q/QNKGFKxW/qevn5jZg4u2n8hDFW0oBqAksOTcoX/xwoFrSu45Rje9nyM8XDI43daMiVE6b3iQGKTIA+vsJRcOkZcomzAU4lUnL43w8yZk7+d84y4Vpczo3X7g1OMps/mzltfiMWhW6GKUBITO7rOEoUQaNnpVt0W+btObnd1OKxCB9Vq8mtESDYStqRMtaaWqOpRTgtNznLo/qCQh6EFNpc9OL5wpWEQxlrOekzMwkkc0+xigJk01oztIVf5NY4nb+6wQVABST61jsIQ8wePrOr6+kFiLLTmOJJpmJRYtxejl0eMPdyXoeZ6MbOy935Bh1aPTJTK06zPv1WGfiAoxaTg3+Y2fyGWpM5+D2Zk3q0vPfvMaD2YuWHnWWbxrSLkzoGZ/r9RPxsC8yBQsK6MKxg5snDRlSWNMt9Nd9NYvC2p+mQ4dUgEGfhzIn51bfD0rD5OK5jhWLI6O/Ivt3YvyIG092l5nKOHj/AMdaeyDqJPbrfHqMPCYXmKTaXDziCVDXKjPOfGOjllDo16R5vs3dABYJAZgWrnS5jud24AS+yP3xiYuH4mDOeHmDDh4UlnYP1reE8jl2CMrez0Pcvcv5/GpWxhpMyxmZeFIqolxTMXjH352nsmFiulX5ylSWRiFJw0qTMFQABUAQ7EmYAkI3Ynf6k91q2EHDISoJWp5kvIBnGIyiGMgd0fD/APuTsqQQCFMHuliC6TajbiY+j8fFjW2fQliljStdnuew9pxF9rbAxcRSsfF8VBhYTnxbaGCQhnlWUpwPfXeuGFrwMJX5FI8Mg22ZbIAJPgD3P+I1jj/wjv7B7NinEUAFbC0jELkoBBdSQJOWAoS0hUvi7D3Ni9vOMcIvipT+TZoV+I+FGod97UjbJiUnaPT8b588He/1PW9x9+pxgRhg7KPC+dhWrhzb0jeCC9pTfhMx4j+JJUjE2DdLsJV8QJGc2YzplHr1dpGQOTPxvL1j5mbGozpHxss7m7E4iC5tuZucSAV29mdL5Sf0EokGn6MfsNGFhEByQBzyueJglYkpyfIwIU6fV/gdSi8UbL7Q4yl5daxk0bPoracCXrvEFiCzASeh8y9ISlRLEic2fSu8Q7ExQWm1us5PFokaCGHTzpW3W+KUBMtxcdOxgsJc/vrLqUWT+Q7AZwzkmQDmpNKxxpWhIwwaKp53pk0GsJDbWWgaVeFI1YnYhhJcElVVOQxfJ5jNpvGfEU4BOeT7mtlA5W9BlGilqS9ZMNS1rvSHYWKDIjXU6vkJwpSwQXPzW6RLyhnY01JFRWYbfEfQYPYaUjakdaenUpxWO8vCdacak6RYUDNmBprrziKwwPEfecshujjavtFKSHJTT39ZHSASwUCaZG2uj04cmYmI70bTgKM4gcFOgu7azrlKIzCXeiHtp5UBypI5lqb4g7SNlmLiYBE/28AgArZ5PvH1BY+ExasqWrMvb1nC10FSky1YYdzO4+w1Y29292nHWnCBICpqY0RfR7PrGHDUSQkOSos3Nt3RjQn+QYaMDGw07WHjFOy5YVUdpLihIdL0veWuODbPr/hHwvrzbXiv3/4u3/gd/O++ME4RwMAbSEMNo/1BFCgiur1c74+Wd+9wLw0pxU7C0LAnhK2mUQ+wpNULAsZZPHtV4QOGEiZInqY4aO7SpZTIN/ZR/qBmTl6x7MWSrP1vyPwuObEoxf8ATffb/jPP9h7ixMRBUG8LEgyq7Bz/AJGrc2cR9a/+L/44cFA7TiBi7g/6YYBCiSWYl56AmlfnveXbR4sLA/phJdSiAHJZIcD/ACUWDTISLsY2dq/l/asfCGFiYitmhAYDZFB4QHeVaNrHsxy07Pyn4hjx4ZqEXbXf6/zv89eDb2FeGvtfacREkqWtSLeFSyfN465rrSx5i5jz3cCCApTZCOvtvNvN2j52feRs+Lyts0nDeVCKljMxIyYuKDNzz+okZUxJo0uQBlTJ5wtZJ1F3vwvSK2ms2lpysz/qG4ap0Dlm4daQRVZPxs52mGQ8veRhZUT6b5/dIccRInmTk1n/AHWB7NhnFWQ4CLm5lSZjutsteCdlQpZISC1yHlW+cd7siE4aCALtYGLwcEIDJBFnFTvNbGJg4rymet9OMeac+XRvBVoavCkZCYbqXlrHL7X2FQcoG8ecdhSmy5WuZU+4sETKiLhszrkYy5tbLKC6PN4IGbm+j1k/U46KMMkM33KfW7KJj9kSS4LKu17TDzOsZ8ZZT/ZxrJpenFo1UuXRhFUGnBDOGlp5Ue/U4XtEkjiZjpoIdokWIZt9yzHfGReMQLEWkdPmGlZZOqHqU5YFzk2mduXOLQjZBDgpGrmnTcNYyqU8gGPB2+IPDxCkTOvEvZNYriC7KwsQgqrOkqh8/PlF7RWyRM10G8mgHOGdn7MpYDjZEnerXLUEdvB7EjCS1Td7wJZFH9Qwg2I7Dg/iUlZBUQyiSQ5ILsASwEcnvDsyMUuGLcCDvsdCDHd7ZhSNxTrSPGfyPsq8NX5cFWypvE39VZAiiuIj1/A+Qotxn0z1QySwSTi6fsrH28IukAp/yzAzKRSlQ8Zu8+0qHZ1YwSNmgKiGViOAkBP+VXNZJNGaJ3f/ACdKi2MNgi4BKTycjdHI/kPe57ViycYSPDhp0uoj/Y+QlnH0p4cafKLPuf8AvZ/ouLS5f3dft7/M4nZNoA7RJ2iFEagEA8ATzMdnu3sCsQy9IHu3u/8AIr/1EybAR6zAQAlkgDcLNYxjly8dLs/NZsjl0Kw8LZTspEh5mQPW6DVK1uIEtG/W6GKQa5XtxvLL6iF89a1HzWPFdmfGhBUbM931pEh34dqcw/V6xIWjuIWHMtyyFuujBpJqKMWbdZ/WFJWAepeXWsOQKWaxkGyLWjPyaRBCUttTsAD7CfWdIDaILpZhNnZ97V+oZih5OzmTcRI0asAcMay2QJhuO6KjRKzt929oCg5mSJzD2ybjHUCQ8vflHlMLF2VbWs9ROkpax2U9tceHSTM31KPLlhTtG8JpR2bO0Kr5H7hAoNbWY9dPFHEJrPVp9XhuKi4oLH9NGLVEavaHYSAwYEUL1bJuveD/AAk1bUmvLr3heAosybP9z58o0oBEpZeolBHFLwZe0d04ZUTR7gyGb2fhHN/6ZYV4VGd2npu6rHdGI1ZCIVj98+MKOSSFLHGXZwMPulW0yiSJGVPLf5DfHV7N3alJkBTiBq8zMQasae/Lqc4FXaC7GnKLOcmZKEImnAwU2k1OFIXiYc/SUjvl6Q1C/DI+XU4E4vHMafUZoejPjYTpOlfVnjNi9m/IjYVT9w/bIN9LwpWNJzIBy9gNYe/BnJqjwvfn8dUlRYcvf0jH2TuFi+IaWF98ew7w7YV+FP8ASW85EvSOZs39etY+njzZONM8jbTpdC0YISGSABZj5VrBhJcX61ru31iisanm+r79/rF4mG+bcGzqaZx1hGKXcHgCPXjygkIDufduXDSFrOQamWUrStz1gimVZZ/oF7fqOoegStsxxaLg0KIsS+RiRANFYeECSQ9S8n6AziYhBkCzXncS9WveLK3cToZ6Up6xWIuVhf2veD5NaCJLMlRajhw24WzbOIlNmZpGTE8Xn+4PCwSU0JFpASec+NDEQuREhmeUw1vSXGmsRa0uGBp85m/rOFYOIpJef1l5GV5ZRpxsJgGLlnFyeVJQoB68w2sp04QNAmtnX7D2oKDuARbOlDbdG844bQBjVt3qI8yuUw8qUzvIvOfCN/Z+8pB0l6ZXezmPPkxeUKOVrR2+zoNRlupSlI2INjWc/wBGObgdrBHhNXEwZUtG7s+KyciaPNhlL0jzO0b42i8TBmSZA893WcK/HMgEtuPl1aNWIsFyZN11viwqUnN3Plv+oqNHFGVSNTvNxFLwqVGvO3Vo14xFG9PmMvascBmk+oau/pooZRVbH7YSl+E6QtaxWQz5dc4wY/eACZnLUi39X6cRyMfvMqJZ2ZnOdQR1eFHFJmU8qR2u09rQhLkuTQCp9m3xxO19rOIasJHTyp1rGULJIcl9TvoOvSG4ZAfMDmM26vHqhiUdmEsvPXgDYB83nv6/cRImzAPvrIvO04F2mJzkzuCxGfFoEMSHaVp8ndxnGxn0RIADNQ1nwlDEIU2nGYqXeftB7N651I5jfDEDL3feOvSI2VLZm/ENGnrPMj20hhQAlvWlOvqItRctOZANN3DrctD0q1q74paIhKg7Fp9WiQ7Cw1NIen1Eg2RJAIAJuAJyO/fr08MxMAHcZvqLSGusYQsvI6z4TbhwaL/5E/FMmVJkD0hUx8vYZDyJAeV6cbXh6tkAAEzqJB7ylKMv53LiQnmwE7wWESXAVnx0v0Y6mcpGldSGcUYdX8mgkYVCdWoPsnWEoYE7Tu1TYOLZVjVgrCiBO4DTlNt6eMZsSSYrEUNkZnk9ZynaKGEQBXhWjcK+kEtaQozvJww0NywnECwZjfdrOHrv3xxFRBhBrizV59WhmHiKH9Ve+WcD+UGjUo7AsH4GcRYJAIEpf1ofLyMGvZLNZ7zWzMCOQ5uXvlDU964gZkiW+XLMxz0qaTs2+eYdterNK3l+qmzUnv8AY8Y+jRTaLxe8cQzJAm8plrzqzxlxiosNotWrA0kxdvuCSpNzqC/ASJ8uMR2OU5BhO8h57ucNJLpAlKxaOy5C33QwasHN2LSbXrfAlrHl4fSJjY/KUmMuHVYW2CTLxcKZcPofbqhhOI7u7DdT2igSzmeXR65xFqfU1owz1nPLjCWjNMhlL5fOWQ+Ym30OvWK2bBzw0vALQQWbS872MrQhBDFLc2PKkpUiYWObMd+40+4oBV72Y+v6ginZMnY5Sn6vrOOpEofiEsWFd1HFnn6QC1bJDKbg4MhMPSTS94oGQ8IIOYm7Zj5tA4WDPeKWNLHXWIh9vQ9SnNw271N90SMyku0hLMj3i4nEtsvGw2s+RBmaHiPiEqxXoDKVeEsotanDOTnSe4cOUVhJUxBFhMfIrkIRO2WFlpNcmW/49IdhzAkM6kDnylGNfhzy8ur0MauyE5AGbASrUvV9NI59Ei/A04ZKstdbaXaNX4SkAvMGevRn50jJcMGb/wC1ZXqW4Q0FxdhWc240E4zY0MWATnm99ztADs8rAg5tnI34+kRSinKtGHpx0i1dpA0INm+a2ibK0vIP4pAkENVi9J1JlLPzi1mQSRpuz9G6MLGI5c3kHLm3k8QKYToW1L/PlHUw6LKTIguKZDz4Xg/zkyIDDISAvQwB7QCJznPOW6FomfW8tfWOr2TroJJO1rIzFn8xLm+kKOMxLCXMzlWfpDMNYZ23mdH03wnEq4kPPcHnfzEJIkrrQ3CJmJUN5MXzOfWZYwJq2/zF4BJuRlaZ5VkH4Q5RJADgtICr5D6Md0wotOGGdqCd+qboLHxkgaylfja3nGVWKpJBcPllIcuqQeLighwA5qAw1GrO2doVFUl0Gul3nV8pvOvV4UhTpk4UDL6rcUiKD7MspF3PHrzhiVASoaZB8zUcfiIddsFWGTMktNixesuPOGnBaQEzaQuwk3TQKVTrXqxPOCxCKEOKtlM08ucSyqhgGywYh9CNeP20K2QcnF8gCJAWqzypBYS3G67zJdpkSHCKOKkBmI1zqafqOSFZMTDL19d+R6aJGYdpF5C0yPJjEhUw3ZnUsEGu0OVQIYgh0+ZvOvG7xkKjJ/qcHikMGF55D7rDaDyHLE/urU3CQrDezpbJzmdXo3rlCEGZ/XOXUoYlM5DM6WFYLF+ZrUUyuBLfyu/PWKOOKCun1SEHELuJWHLy+4rDQXmJnkNzzr7waOcn0jcSCJayrKF4eEBMhuNZykWnrClYgaVMtPX9RQU8gzh5zmOOecGi8i1qc6G76ZcYoKJoCxz/AFPdCQACHOYabVg9suQGJzfr294VA5WGnBJmxDc8uArN4bhoMmY2sbyl00I/NRm+OtI1Bc3ecxo97dNEditeAMTCsKZXelAJiQvrAYfZc7uBfc+U4JeKMzW5PV4YFmwvegN60qY5NiStilIlMihelKS6+YQl53pbjxjZtCQOeVX589YXtB66Nk2WnD1ipklXgyFFyZvxbrdGjBToHN7gVM56+cReAB/ViZUA3VAzHmIWkEOTYca5NPPhCuwVQ/ZG0KNyd8rNpB4iADIkpMqZ5mgbXKMyV7msKsKs8aUVLgktnwr7coDElfQrFVsvfgKz5zfqUWFuC5aYfMX5M8UVOdKjjU6wMnMz+pM/V4tHOI1eHYFmYvO7XPxGXFw1OTUHTjw8qQ9eMlwHak6SfdTzgsXHSzByKzNJZ9ZSiqy0mZU4b0D7vdr8PqQ5Mqiej9HfEh7LxRgLSEzyHVYFWGTyf1vDlLDGuUpjmOHlAq/qOdJ9ax1mTorBU1qyabw9Sz/iW5V9t0LBcD5NMvKH4SG5+unKIyorEkK+K9G0A+4sIceG1bW3CucaVIBOZAbjwGZM4Qgh2v6de5g2NV5KCbEDr3jTiJMtZjQ2k3TRMLBAcNW0pnhvghh1drsfSsBs6jIoXmxmRJrtSLXhuTpMVpw4UglrAMt1d9t3V4gJNA+vrZ6Cm6EmFpIVtEX16lFHEJZwff7jTsHde713fECAwtzodGpT1jrR1MWPSeXvOHYOIoUNPvnEE5PnoT8zhuAPUbz59PxiMafosF0v/ladC2WkZcM+J7OzZ9Uh+IjVhW9K+phCVF3Mzmwk+U9fLjFRGOxMUN4QwlKdd+XKFFRUGc+XrzgEqIm8x5cIeDtVYvaQjqolgYGHUNa8smpYyjRhIdVCNGEg1X4NzM4FJYzp7XzlP0gyySCklsmfmWlxaTRGyxdEUAXpvlwPtpaEDCcsM65cXaDxcbZnUHOjk/MAkukzYtP/AGvTq+kVdClNAoQ5YGRFc8+EoWrBAJLcWvLrhGnEww9jSZrMjryjPi4ShSY3GfvaEmBiMRRSWGyR6RIspejdNrFQ9AdmZS6ZdW64wP5UkAXNp094apqC5FW6fKF4tvv3n+pRSOIeARY1Osg0614xrThzo+WXOMvZ1y8g1T17RoUogeE7vrKkCQ10MKyJiVuQZ8reUCEznw9b6xCAEhz4q2YDd+4mztCVWmeq5VtBLxtjMTFFGm31xvAI3mW+YnahFJu0C4JALa316nHQTgSFA7S5Clz8wXoqTbMC0gNM8jXh1SJMGUzZ7eVfiH7DtMEksWvqzPnIZQX/AB34UFmm7HeIqYfpsSFGVGy1vwr1Syq7Vfoy3w3Ew9Q871rQboXSonnLznT4jhOJaRpO7V51h6VHz6l1WFDFqByO/wCIYnFJMgKDy1gsaVFqWLjlvlm8LUoPW7aVeXpTOHJMnqaSMnqLjyz4xmSZuzsW1J9K+0cgOy14AZ0kEyoJ8wLwtDuXsDx0ZnMacTEDeFLCjTrOhFeEJCioN4mvpoNOUJMtABQN5Vza05uPuNNTOZbOz52l7Rjw5EAFzkwnpIS35xuwUhTSm2QLM7npjwiSLGNi1qJOTzH0xmW6vFHZcsrcwaV2Vcc/jQrDCizZ5O75tZ3gDhB2nqagau4DRV0afTJhF9w5bhJ7tPKG9okGIM+vfzEZ28TPSWbNas6V0MAskahpsJZep847jsz60LUQKt6RIVira48jEjQln//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415748" name="Picture 4" descr="http://www.mansfieldserviceconnection.com/happy.jpg"/>
          <p:cNvPicPr>
            <a:picLocks noChangeAspect="1" noChangeArrowheads="1"/>
          </p:cNvPicPr>
          <p:nvPr/>
        </p:nvPicPr>
        <p:blipFill>
          <a:blip r:embed="rId3"/>
          <a:srcRect/>
          <a:stretch>
            <a:fillRect/>
          </a:stretch>
        </p:blipFill>
        <p:spPr bwMode="auto">
          <a:xfrm>
            <a:off x="2915816" y="2204864"/>
            <a:ext cx="2832249" cy="3307482"/>
          </a:xfrm>
          <a:prstGeom prst="rect">
            <a:avLst/>
          </a:prstGeom>
          <a:noFill/>
        </p:spPr>
      </p:pic>
      <p:sp>
        <p:nvSpPr>
          <p:cNvPr id="253955" name="Rectangle 3"/>
          <p:cNvSpPr>
            <a:spLocks noGrp="1" noChangeArrowheads="1"/>
          </p:cNvSpPr>
          <p:nvPr>
            <p:ph type="body" sz="half" idx="1"/>
          </p:nvPr>
        </p:nvSpPr>
        <p:spPr>
          <a:xfrm>
            <a:off x="179512" y="1628800"/>
            <a:ext cx="4038600" cy="4525963"/>
          </a:xfrm>
        </p:spPr>
        <p:txBody>
          <a:bodyPr/>
          <a:lstStyle/>
          <a:p>
            <a:r>
              <a:rPr lang="en-US" dirty="0"/>
              <a:t>Routine Care</a:t>
            </a:r>
          </a:p>
          <a:p>
            <a:pPr lvl="1"/>
            <a:r>
              <a:rPr lang="en-US" dirty="0"/>
              <a:t>Mow high</a:t>
            </a:r>
          </a:p>
          <a:p>
            <a:pPr lvl="1"/>
            <a:r>
              <a:rPr lang="en-US" dirty="0"/>
              <a:t>Mulch </a:t>
            </a:r>
            <a:r>
              <a:rPr lang="en-US" dirty="0" smtClean="0"/>
              <a:t>clippings</a:t>
            </a:r>
          </a:p>
          <a:p>
            <a:pPr lvl="1"/>
            <a:r>
              <a:rPr lang="en-US" dirty="0" smtClean="0"/>
              <a:t>Water deeply</a:t>
            </a:r>
          </a:p>
          <a:p>
            <a:pPr lvl="1"/>
            <a:r>
              <a:rPr lang="en-US" dirty="0" smtClean="0"/>
              <a:t>Address </a:t>
            </a:r>
            <a:r>
              <a:rPr lang="en-US" dirty="0"/>
              <a:t>the cause of bare spots</a:t>
            </a:r>
          </a:p>
          <a:p>
            <a:pPr lvl="1"/>
            <a:r>
              <a:rPr lang="en-US" dirty="0"/>
              <a:t>Remove occasional weeds by hand</a:t>
            </a:r>
          </a:p>
          <a:p>
            <a:pPr lvl="1"/>
            <a:r>
              <a:rPr lang="en-US" dirty="0"/>
              <a:t>Get your soil tested if weeds are persistent</a:t>
            </a:r>
          </a:p>
        </p:txBody>
      </p:sp>
      <p:sp>
        <p:nvSpPr>
          <p:cNvPr id="253956" name="Rectangle 4"/>
          <p:cNvSpPr>
            <a:spLocks noGrp="1" noChangeArrowheads="1"/>
          </p:cNvSpPr>
          <p:nvPr>
            <p:ph type="body" sz="half" idx="2"/>
          </p:nvPr>
        </p:nvSpPr>
        <p:spPr>
          <a:xfrm>
            <a:off x="4860032" y="1556792"/>
            <a:ext cx="4038600" cy="4525963"/>
          </a:xfrm>
        </p:spPr>
        <p:txBody>
          <a:bodyPr/>
          <a:lstStyle/>
          <a:p>
            <a:r>
              <a:rPr lang="en-US" dirty="0"/>
              <a:t>Seasonal care</a:t>
            </a:r>
          </a:p>
          <a:p>
            <a:pPr lvl="1"/>
            <a:r>
              <a:rPr lang="en-US" dirty="0"/>
              <a:t>Rake in spring</a:t>
            </a:r>
          </a:p>
          <a:p>
            <a:pPr lvl="1"/>
            <a:r>
              <a:rPr lang="en-US" dirty="0"/>
              <a:t>Fertilize in spring</a:t>
            </a:r>
          </a:p>
          <a:p>
            <a:pPr lvl="1"/>
            <a:r>
              <a:rPr lang="en-US" dirty="0"/>
              <a:t>Aerate in late spring or fall</a:t>
            </a:r>
          </a:p>
          <a:p>
            <a:pPr lvl="1"/>
            <a:r>
              <a:rPr lang="en-US" dirty="0"/>
              <a:t>Top dress with compost from late spring to late summer</a:t>
            </a:r>
          </a:p>
          <a:p>
            <a:pPr lvl="1"/>
            <a:r>
              <a:rPr lang="en-US" dirty="0"/>
              <a:t>Over seed</a:t>
            </a:r>
          </a:p>
          <a:p>
            <a:pPr lvl="1"/>
            <a:r>
              <a:rPr lang="en-US" dirty="0"/>
              <a:t>Fertilize in fall</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6" name="Picture 8" descr="new-lawn"/>
          <p:cNvPicPr>
            <a:picLocks noChangeAspect="1" noChangeArrowheads="1"/>
          </p:cNvPicPr>
          <p:nvPr/>
        </p:nvPicPr>
        <p:blipFill>
          <a:blip r:embed="rId3" cstate="print"/>
          <a:srcRect/>
          <a:stretch>
            <a:fillRect/>
          </a:stretch>
        </p:blipFill>
        <p:spPr bwMode="auto">
          <a:xfrm>
            <a:off x="4161122" y="1916832"/>
            <a:ext cx="4622837" cy="3672408"/>
          </a:xfrm>
          <a:prstGeom prst="rect">
            <a:avLst/>
          </a:prstGeom>
          <a:noFill/>
        </p:spPr>
      </p:pic>
      <p:sp>
        <p:nvSpPr>
          <p:cNvPr id="140292" name="Rectangle 4"/>
          <p:cNvSpPr>
            <a:spLocks noGrp="1" noChangeArrowheads="1"/>
          </p:cNvSpPr>
          <p:nvPr>
            <p:ph type="title"/>
          </p:nvPr>
        </p:nvSpPr>
        <p:spPr/>
        <p:txBody>
          <a:bodyPr/>
          <a:lstStyle/>
          <a:p>
            <a:r>
              <a:rPr lang="en-US" dirty="0"/>
              <a:t>Lawn </a:t>
            </a:r>
            <a:r>
              <a:rPr lang="en-US" dirty="0" smtClean="0"/>
              <a:t>Restoration</a:t>
            </a:r>
            <a:endParaRPr lang="en-US" dirty="0"/>
          </a:p>
        </p:txBody>
      </p:sp>
      <p:sp>
        <p:nvSpPr>
          <p:cNvPr id="7" name="Rectangle 4"/>
          <p:cNvSpPr txBox="1">
            <a:spLocks noChangeArrowheads="1"/>
          </p:cNvSpPr>
          <p:nvPr/>
        </p:nvSpPr>
        <p:spPr bwMode="auto">
          <a:xfrm>
            <a:off x="251520" y="1556792"/>
            <a:ext cx="648072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35000"/>
              </a:spcBef>
              <a:spcAft>
                <a:spcPct val="0"/>
              </a:spcAft>
              <a:buClr>
                <a:srgbClr val="FFFF66"/>
              </a:buClr>
              <a:buSzTx/>
              <a:tabLst/>
              <a:defRPr/>
            </a:pPr>
            <a:r>
              <a:rPr lang="en-US" sz="2000" kern="0" dirty="0" smtClean="0">
                <a:effectLst/>
                <a:latin typeface="+mn-lt"/>
                <a:ea typeface="+mn-ea"/>
                <a:cs typeface="ＭＳ Ｐゴシック" charset="0"/>
              </a:rPr>
              <a:t>To Restore a lawn that is completely ‘gone’:</a:t>
            </a: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kumimoji="0" lang="en-US" sz="2000" b="0" i="0" u="none" strike="noStrike" kern="0" cap="none" spc="0" normalizeH="0" baseline="0" noProof="0" dirty="0" smtClean="0">
                <a:ln>
                  <a:noFill/>
                </a:ln>
                <a:solidFill>
                  <a:schemeClr val="bg1"/>
                </a:solidFill>
                <a:effectLst/>
                <a:uLnTx/>
                <a:uFillTx/>
                <a:latin typeface="+mn-lt"/>
                <a:ea typeface="+mn-ea"/>
                <a:cs typeface="ＭＳ Ｐゴシック" charset="0"/>
              </a:rPr>
              <a:t>Consider the addition</a:t>
            </a:r>
            <a:r>
              <a:rPr kumimoji="0" lang="en-US" sz="2000" b="0" i="0" u="none" strike="noStrike" kern="0" cap="none" spc="0" normalizeH="0" noProof="0" dirty="0" smtClean="0">
                <a:ln>
                  <a:noFill/>
                </a:ln>
                <a:solidFill>
                  <a:schemeClr val="bg1"/>
                </a:solidFill>
                <a:effectLst/>
                <a:uLnTx/>
                <a:uFillTx/>
                <a:latin typeface="+mn-lt"/>
                <a:ea typeface="+mn-ea"/>
                <a:cs typeface="ＭＳ Ｐゴシック" charset="0"/>
              </a:rPr>
              <a:t> of topsoil to improve the depth and quality </a:t>
            </a:r>
            <a:endParaRPr kumimoji="0" lang="en-US" sz="2000" b="0" i="0" u="none" strike="noStrike" kern="0" cap="none" spc="0" normalizeH="0" baseline="0" noProof="0" dirty="0" smtClean="0">
              <a:ln>
                <a:noFill/>
              </a:ln>
              <a:solidFill>
                <a:schemeClr val="bg1"/>
              </a:solidFill>
              <a:effectLst/>
              <a:uLnTx/>
              <a:uFillTx/>
              <a:latin typeface="+mn-lt"/>
              <a:ea typeface="+mn-ea"/>
              <a:cs typeface="ＭＳ Ｐゴシック" charset="0"/>
            </a:endParaRP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kumimoji="0" lang="en-US" sz="2000" b="0" i="0" u="none" strike="noStrike" kern="0" cap="none" spc="0" normalizeH="0" baseline="0" noProof="0" dirty="0" smtClean="0">
                <a:ln>
                  <a:noFill/>
                </a:ln>
                <a:solidFill>
                  <a:schemeClr val="bg1"/>
                </a:solidFill>
                <a:effectLst/>
                <a:uLnTx/>
                <a:uFillTx/>
                <a:latin typeface="+mn-lt"/>
                <a:ea typeface="+mn-ea"/>
                <a:cs typeface="ＭＳ Ｐゴシック" charset="0"/>
              </a:rPr>
              <a:t>Re-seed with a grass mixture that includes perennial rye grass – it is both drought resistant and grubs do</a:t>
            </a:r>
            <a:r>
              <a:rPr kumimoji="0" lang="en-US" sz="2000" b="0" i="0" u="none" strike="noStrike" kern="0" cap="none" spc="0" normalizeH="0" noProof="0" dirty="0" smtClean="0">
                <a:ln>
                  <a:noFill/>
                </a:ln>
                <a:solidFill>
                  <a:schemeClr val="bg1"/>
                </a:solidFill>
                <a:effectLst/>
                <a:uLnTx/>
                <a:uFillTx/>
                <a:latin typeface="+mn-lt"/>
                <a:ea typeface="+mn-ea"/>
                <a:cs typeface="ＭＳ Ｐゴシック" charset="0"/>
              </a:rPr>
              <a:t> not like to feed on it</a:t>
            </a:r>
          </a:p>
          <a:p>
            <a:pPr marL="342900" lvl="0" indent="-342900" algn="l" eaLnBrk="0" hangingPunct="0">
              <a:spcBef>
                <a:spcPct val="35000"/>
              </a:spcBef>
              <a:buClr>
                <a:srgbClr val="FFFF66"/>
              </a:buClr>
              <a:buFont typeface="Wingdings" pitchFamily="2" charset="2"/>
              <a:buChar char="u"/>
            </a:pPr>
            <a:r>
              <a:rPr lang="en-CA" sz="2000" dirty="0" smtClean="0"/>
              <a:t> Tall fescues are drought resistant and salt tolerant, excellent choice </a:t>
            </a:r>
            <a:endParaRPr kumimoji="0" lang="en-US" sz="2000" b="0" i="0" u="none" strike="noStrike" kern="0" cap="none" spc="0" normalizeH="0" baseline="0" noProof="0" dirty="0" smtClean="0">
              <a:ln>
                <a:noFill/>
              </a:ln>
              <a:solidFill>
                <a:schemeClr val="bg1"/>
              </a:solidFill>
              <a:effectLst/>
              <a:uLnTx/>
              <a:uFillTx/>
              <a:latin typeface="+mn-lt"/>
              <a:ea typeface="+mn-ea"/>
              <a:cs typeface="ＭＳ Ｐゴシック" charset="0"/>
            </a:endParaRP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kumimoji="0" lang="en-US" sz="2000" b="0" i="0" u="none" strike="noStrike" kern="0" cap="none" spc="0" normalizeH="0" baseline="0" noProof="0" dirty="0" smtClean="0">
                <a:ln>
                  <a:noFill/>
                </a:ln>
                <a:solidFill>
                  <a:schemeClr val="bg1"/>
                </a:solidFill>
                <a:effectLst/>
                <a:uLnTx/>
                <a:uFillTx/>
                <a:latin typeface="+mn-lt"/>
                <a:ea typeface="+mn-ea"/>
                <a:cs typeface="ＭＳ Ｐゴシック" charset="0"/>
              </a:rPr>
              <a:t>If you hire a company to re-sod, ask it the sod contains perennial rye, there is no point re-sodding</a:t>
            </a:r>
            <a:r>
              <a:rPr lang="en-US" sz="2000" kern="0" noProof="0" dirty="0" smtClean="0">
                <a:effectLst/>
                <a:latin typeface="+mn-lt"/>
                <a:ea typeface="+mn-ea"/>
                <a:cs typeface="ＭＳ Ｐゴシック" charset="0"/>
              </a:rPr>
              <a:t> with 100 % Kentucky blue grass </a:t>
            </a: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kumimoji="0" lang="en-US" sz="2000" b="0" i="0" u="none" strike="noStrike" kern="0" cap="none" spc="0" normalizeH="0" baseline="0" dirty="0" smtClean="0">
                <a:ln>
                  <a:noFill/>
                </a:ln>
                <a:solidFill>
                  <a:schemeClr val="bg1"/>
                </a:solidFill>
                <a:effectLst/>
                <a:uLnTx/>
                <a:uFillTx/>
                <a:latin typeface="+mn-lt"/>
                <a:ea typeface="+mn-ea"/>
                <a:cs typeface="ＭＳ Ｐゴシック" charset="0"/>
              </a:rPr>
              <a:t>White</a:t>
            </a:r>
            <a:r>
              <a:rPr kumimoji="0" lang="en-US" sz="2000" b="0" i="0" u="none" strike="noStrike" kern="0" cap="none" spc="0" normalizeH="0" dirty="0" smtClean="0">
                <a:ln>
                  <a:noFill/>
                </a:ln>
                <a:solidFill>
                  <a:schemeClr val="bg1"/>
                </a:solidFill>
                <a:effectLst/>
                <a:uLnTx/>
                <a:uFillTx/>
                <a:latin typeface="+mn-lt"/>
                <a:ea typeface="+mn-ea"/>
                <a:cs typeface="ＭＳ Ｐゴシック" charset="0"/>
              </a:rPr>
              <a:t> clover can be added to the mixture </a:t>
            </a: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lang="en-US" sz="2000" kern="0" noProof="0" dirty="0" smtClean="0">
                <a:effectLst/>
                <a:latin typeface="+mn-lt"/>
                <a:ea typeface="+mn-ea"/>
                <a:cs typeface="ＭＳ Ｐゴシック" charset="0"/>
              </a:rPr>
              <a:t>Use natural fertilizer 2 – 5 times a year depending on the mix </a:t>
            </a:r>
            <a:endParaRPr kumimoji="0" lang="en-US" sz="2000" b="0" i="0" u="none" strike="noStrike" kern="0" cap="none" spc="0" normalizeH="0" baseline="0" noProof="0" dirty="0" smtClean="0">
              <a:ln>
                <a:noFill/>
              </a:ln>
              <a:solidFill>
                <a:schemeClr val="bg1"/>
              </a:solidFill>
              <a:effectLst/>
              <a:uLnTx/>
              <a:uFillTx/>
              <a:latin typeface="+mn-lt"/>
              <a:ea typeface="+mn-ea"/>
              <a:cs typeface="ＭＳ Ｐゴシック" charset="0"/>
            </a:endParaRP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endParaRPr kumimoji="0" lang="en-US" sz="2800" b="0" i="0" u="none" strike="noStrike" kern="0" cap="none" spc="0" normalizeH="0" baseline="0" noProof="0" dirty="0">
              <a:ln>
                <a:noFill/>
              </a:ln>
              <a:solidFill>
                <a:schemeClr val="bg1"/>
              </a:solidFill>
              <a:effectLst/>
              <a:uLnTx/>
              <a:uFillTx/>
              <a:latin typeface="+mn-lt"/>
              <a:ea typeface="+mn-ea"/>
              <a:cs typeface="ＭＳ Ｐゴシック"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t>Integrated Pest Management</a:t>
            </a:r>
          </a:p>
        </p:txBody>
      </p:sp>
      <p:sp>
        <p:nvSpPr>
          <p:cNvPr id="103427" name="Rectangle 3"/>
          <p:cNvSpPr>
            <a:spLocks noGrp="1" noChangeArrowheads="1"/>
          </p:cNvSpPr>
          <p:nvPr>
            <p:ph type="body" sz="half" idx="1"/>
          </p:nvPr>
        </p:nvSpPr>
        <p:spPr>
          <a:xfrm>
            <a:off x="457200" y="1600200"/>
            <a:ext cx="4343400" cy="4495800"/>
          </a:xfrm>
        </p:spPr>
        <p:txBody>
          <a:bodyPr/>
          <a:lstStyle/>
          <a:p>
            <a:r>
              <a:rPr lang="en-US" sz="2400" dirty="0"/>
              <a:t>Understand the </a:t>
            </a:r>
            <a:r>
              <a:rPr lang="en-US" sz="2400" dirty="0" smtClean="0"/>
              <a:t>problem</a:t>
            </a:r>
          </a:p>
          <a:p>
            <a:r>
              <a:rPr lang="en-US" sz="2400" dirty="0" smtClean="0"/>
              <a:t>There are good bugs</a:t>
            </a:r>
            <a:endParaRPr lang="en-US" sz="2400" dirty="0"/>
          </a:p>
          <a:p>
            <a:r>
              <a:rPr lang="en-US" sz="2400" dirty="0"/>
              <a:t>Recognize common</a:t>
            </a:r>
          </a:p>
          <a:p>
            <a:pPr lvl="1"/>
            <a:r>
              <a:rPr lang="en-US" sz="2000" dirty="0"/>
              <a:t>Diseases</a:t>
            </a:r>
          </a:p>
          <a:p>
            <a:pPr lvl="1"/>
            <a:r>
              <a:rPr lang="en-US" sz="2000" dirty="0"/>
              <a:t>Insects</a:t>
            </a:r>
          </a:p>
          <a:p>
            <a:r>
              <a:rPr lang="en-US" sz="2400" dirty="0"/>
              <a:t>Choose the most effective control measure </a:t>
            </a:r>
            <a:r>
              <a:rPr lang="en-US" sz="2400" i="1" dirty="0"/>
              <a:t>OR </a:t>
            </a:r>
            <a:r>
              <a:rPr lang="en-US" sz="2400" dirty="0"/>
              <a:t>combination of measures</a:t>
            </a:r>
            <a:endParaRPr lang="en-US" sz="2400" i="1" dirty="0"/>
          </a:p>
          <a:p>
            <a:pPr lvl="1"/>
            <a:r>
              <a:rPr lang="en-US" sz="2000" dirty="0"/>
              <a:t>Physical</a:t>
            </a:r>
          </a:p>
          <a:p>
            <a:pPr lvl="1"/>
            <a:r>
              <a:rPr lang="en-US" sz="2000" dirty="0"/>
              <a:t>Biological</a:t>
            </a:r>
          </a:p>
          <a:p>
            <a:pPr lvl="1"/>
            <a:r>
              <a:rPr lang="en-US" sz="2000" dirty="0"/>
              <a:t>Living organisms</a:t>
            </a:r>
          </a:p>
          <a:p>
            <a:pPr lvl="1"/>
            <a:r>
              <a:rPr lang="en-US" sz="2000" dirty="0"/>
              <a:t>Natural materials</a:t>
            </a:r>
          </a:p>
        </p:txBody>
      </p:sp>
      <p:pic>
        <p:nvPicPr>
          <p:cNvPr id="103429" name="Picture 5" descr="head-gardener-gardening"/>
          <p:cNvPicPr>
            <a:picLocks noChangeAspect="1" noChangeArrowheads="1"/>
          </p:cNvPicPr>
          <p:nvPr/>
        </p:nvPicPr>
        <p:blipFill>
          <a:blip r:embed="rId3" cstate="print"/>
          <a:srcRect/>
          <a:stretch>
            <a:fillRect/>
          </a:stretch>
        </p:blipFill>
        <p:spPr bwMode="auto">
          <a:xfrm>
            <a:off x="4932040" y="1484784"/>
            <a:ext cx="3469654" cy="486964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defRPr/>
            </a:pPr>
            <a:r>
              <a:rPr lang="en-US" sz="4000" dirty="0" smtClean="0">
                <a:cs typeface="+mj-cs"/>
              </a:rPr>
              <a:t>Bugs</a:t>
            </a:r>
            <a:endParaRPr lang="en-US" dirty="0" smtClean="0">
              <a:cs typeface="+mj-cs"/>
            </a:endParaRPr>
          </a:p>
        </p:txBody>
      </p:sp>
      <p:sp>
        <p:nvSpPr>
          <p:cNvPr id="177155" name="Rectangle 3"/>
          <p:cNvSpPr>
            <a:spLocks noGrp="1" noChangeArrowheads="1"/>
          </p:cNvSpPr>
          <p:nvPr>
            <p:ph type="body" sz="half" idx="1"/>
          </p:nvPr>
        </p:nvSpPr>
        <p:spPr/>
        <p:txBody>
          <a:bodyPr/>
          <a:lstStyle/>
          <a:p>
            <a:pPr eaLnBrk="1" hangingPunct="1">
              <a:buFont typeface="Wingdings" charset="0"/>
              <a:buChar char="u"/>
              <a:defRPr/>
            </a:pPr>
            <a:r>
              <a:rPr lang="en-US" sz="2400" dirty="0" smtClean="0">
                <a:latin typeface="Tahoma" charset="0"/>
                <a:cs typeface="+mn-cs"/>
              </a:rPr>
              <a:t>A little pest damage happens</a:t>
            </a:r>
          </a:p>
          <a:p>
            <a:pPr eaLnBrk="1" hangingPunct="1">
              <a:buFont typeface="Wingdings" charset="0"/>
              <a:buChar char="u"/>
              <a:defRPr/>
            </a:pPr>
            <a:r>
              <a:rPr lang="en-US" sz="2400" dirty="0" smtClean="0">
                <a:latin typeface="Tahoma" charset="0"/>
                <a:cs typeface="+mn-cs"/>
              </a:rPr>
              <a:t>Handpicking (gross)</a:t>
            </a:r>
          </a:p>
          <a:p>
            <a:pPr eaLnBrk="1" hangingPunct="1">
              <a:buFont typeface="Wingdings" charset="0"/>
              <a:buChar char="u"/>
              <a:defRPr/>
            </a:pPr>
            <a:r>
              <a:rPr lang="en-US" sz="2400" dirty="0" smtClean="0">
                <a:latin typeface="Tahoma" charset="0"/>
                <a:cs typeface="+mn-cs"/>
              </a:rPr>
              <a:t>Hosing bugs</a:t>
            </a:r>
          </a:p>
          <a:p>
            <a:pPr eaLnBrk="1" hangingPunct="1">
              <a:buFont typeface="Wingdings" charset="0"/>
              <a:buChar char="u"/>
              <a:defRPr/>
            </a:pPr>
            <a:r>
              <a:rPr lang="en-US" sz="2400" dirty="0" smtClean="0">
                <a:latin typeface="Tahoma" charset="0"/>
                <a:cs typeface="+mn-cs"/>
              </a:rPr>
              <a:t>Floating row covers</a:t>
            </a:r>
          </a:p>
          <a:p>
            <a:pPr eaLnBrk="1" hangingPunct="1">
              <a:buFont typeface="Wingdings" charset="0"/>
              <a:buChar char="u"/>
              <a:defRPr/>
            </a:pPr>
            <a:r>
              <a:rPr lang="en-US" sz="2400" dirty="0" smtClean="0">
                <a:latin typeface="Tahoma" charset="0"/>
                <a:cs typeface="+mn-cs"/>
              </a:rPr>
              <a:t>Collars, copper, netting</a:t>
            </a:r>
          </a:p>
          <a:p>
            <a:pPr eaLnBrk="1" hangingPunct="1">
              <a:buFont typeface="Wingdings" charset="0"/>
              <a:buChar char="u"/>
              <a:defRPr/>
            </a:pPr>
            <a:r>
              <a:rPr lang="en-US" sz="2400" dirty="0" smtClean="0">
                <a:latin typeface="Tahoma" charset="0"/>
                <a:cs typeface="+mn-cs"/>
              </a:rPr>
              <a:t>Insecticidal soap if necessary</a:t>
            </a:r>
          </a:p>
          <a:p>
            <a:pPr eaLnBrk="1" hangingPunct="1">
              <a:buFont typeface="Wingdings" charset="0"/>
              <a:buChar char="u"/>
              <a:defRPr/>
            </a:pPr>
            <a:r>
              <a:rPr lang="en-US" sz="2400" dirty="0" smtClean="0">
                <a:latin typeface="Tahoma" charset="0"/>
                <a:cs typeface="+mn-cs"/>
              </a:rPr>
              <a:t>Disease resistant varieties</a:t>
            </a:r>
          </a:p>
        </p:txBody>
      </p:sp>
      <p:pic>
        <p:nvPicPr>
          <p:cNvPr id="90116" name="Picture 9" descr="tomato hornworm"/>
          <p:cNvPicPr>
            <a:picLocks noChangeAspect="1" noChangeArrowheads="1"/>
          </p:cNvPicPr>
          <p:nvPr/>
        </p:nvPicPr>
        <p:blipFill>
          <a:blip r:embed="rId3"/>
          <a:srcRect/>
          <a:stretch>
            <a:fillRect/>
          </a:stretch>
        </p:blipFill>
        <p:spPr bwMode="auto">
          <a:xfrm>
            <a:off x="5867400" y="1524000"/>
            <a:ext cx="2714625" cy="1936750"/>
          </a:xfrm>
          <a:prstGeom prst="rect">
            <a:avLst/>
          </a:prstGeom>
          <a:noFill/>
          <a:ln w="9525">
            <a:noFill/>
            <a:miter lim="800000"/>
            <a:headEnd/>
            <a:tailEnd/>
          </a:ln>
        </p:spPr>
      </p:pic>
      <p:pic>
        <p:nvPicPr>
          <p:cNvPr id="132098" name="Picture 2" descr="http://www.mastergardener.ca/wp-content/uploads/2013/04/organic-garden-pest-control.jpg"/>
          <p:cNvPicPr>
            <a:picLocks noGrp="1" noChangeAspect="1" noChangeArrowheads="1"/>
          </p:cNvPicPr>
          <p:nvPr>
            <p:ph type="clipArt" sz="half" idx="2"/>
          </p:nvPr>
        </p:nvPicPr>
        <p:blipFill>
          <a:blip r:embed="rId4"/>
          <a:srcRect/>
          <a:stretch>
            <a:fillRect/>
          </a:stretch>
        </p:blipFill>
        <p:spPr bwMode="auto">
          <a:xfrm>
            <a:off x="5076056" y="3429000"/>
            <a:ext cx="3538736" cy="2357683"/>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smtClean="0"/>
              <a:t>Areas of Discussion </a:t>
            </a:r>
            <a:endParaRPr lang="en-US" dirty="0"/>
          </a:p>
        </p:txBody>
      </p:sp>
      <p:sp>
        <p:nvSpPr>
          <p:cNvPr id="16387" name="Rectangle 3"/>
          <p:cNvSpPr>
            <a:spLocks noGrp="1" noChangeArrowheads="1"/>
          </p:cNvSpPr>
          <p:nvPr>
            <p:ph type="body" idx="1"/>
          </p:nvPr>
        </p:nvSpPr>
        <p:spPr/>
        <p:txBody>
          <a:bodyPr/>
          <a:lstStyle/>
          <a:p>
            <a:r>
              <a:rPr lang="en-US" dirty="0" smtClean="0"/>
              <a:t>Background</a:t>
            </a:r>
          </a:p>
          <a:p>
            <a:r>
              <a:rPr lang="en-US" dirty="0" smtClean="0"/>
              <a:t>Good Gardening Practices, Prevention</a:t>
            </a:r>
          </a:p>
          <a:p>
            <a:r>
              <a:rPr lang="en-US" dirty="0" smtClean="0"/>
              <a:t>Choosing Plants </a:t>
            </a:r>
          </a:p>
          <a:p>
            <a:r>
              <a:rPr lang="en-US" dirty="0" smtClean="0"/>
              <a:t>Management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a:t>Physical Pest Management</a:t>
            </a:r>
          </a:p>
        </p:txBody>
      </p:sp>
      <p:sp>
        <p:nvSpPr>
          <p:cNvPr id="262147" name="Rectangle 3"/>
          <p:cNvSpPr>
            <a:spLocks noGrp="1" noChangeArrowheads="1"/>
          </p:cNvSpPr>
          <p:nvPr>
            <p:ph type="body" sz="half" idx="1"/>
          </p:nvPr>
        </p:nvSpPr>
        <p:spPr/>
        <p:txBody>
          <a:bodyPr/>
          <a:lstStyle/>
          <a:p>
            <a:r>
              <a:rPr lang="en-US" sz="2800"/>
              <a:t>Remove weeds</a:t>
            </a:r>
          </a:p>
          <a:p>
            <a:r>
              <a:rPr lang="en-US" sz="2800"/>
              <a:t>Remove diseased foliage</a:t>
            </a:r>
          </a:p>
          <a:p>
            <a:r>
              <a:rPr lang="en-US" sz="2800"/>
              <a:t>Remove insects</a:t>
            </a:r>
          </a:p>
          <a:p>
            <a:pPr lvl="1"/>
            <a:r>
              <a:rPr lang="en-US" sz="2400"/>
              <a:t>Handpick</a:t>
            </a:r>
          </a:p>
          <a:p>
            <a:pPr lvl="1"/>
            <a:r>
              <a:rPr lang="en-US" sz="2400"/>
              <a:t>Trap</a:t>
            </a:r>
          </a:p>
          <a:p>
            <a:pPr lvl="1"/>
            <a:r>
              <a:rPr lang="en-US" sz="2400"/>
              <a:t>Forceful water spray</a:t>
            </a:r>
          </a:p>
          <a:p>
            <a:pPr lvl="1"/>
            <a:r>
              <a:rPr lang="en-US" sz="2400"/>
              <a:t>Sticky barriers</a:t>
            </a:r>
          </a:p>
        </p:txBody>
      </p:sp>
      <p:pic>
        <p:nvPicPr>
          <p:cNvPr id="262148" name="Picture 4" descr="Fettuccine with Dandelion and Goat Cheese"/>
          <p:cNvPicPr>
            <a:picLocks noGrp="1" noChangeAspect="1" noChangeArrowheads="1"/>
          </p:cNvPicPr>
          <p:nvPr>
            <p:ph sz="quarter" idx="2"/>
          </p:nvPr>
        </p:nvPicPr>
        <p:blipFill>
          <a:blip r:embed="rId3" cstate="print"/>
          <a:srcRect/>
          <a:stretch>
            <a:fillRect/>
          </a:stretch>
        </p:blipFill>
        <p:spPr>
          <a:xfrm>
            <a:off x="4114800" y="1371600"/>
            <a:ext cx="2895600" cy="2171700"/>
          </a:xfrm>
          <a:noFill/>
          <a:ln/>
        </p:spPr>
      </p:pic>
      <p:pic>
        <p:nvPicPr>
          <p:cNvPr id="262149" name="Picture 5" descr="rose_black_spot1"/>
          <p:cNvPicPr>
            <a:picLocks noGrp="1" noChangeAspect="1" noChangeArrowheads="1"/>
          </p:cNvPicPr>
          <p:nvPr>
            <p:ph sz="quarter" idx="3"/>
          </p:nvPr>
        </p:nvPicPr>
        <p:blipFill>
          <a:blip r:embed="rId4" cstate="print"/>
          <a:srcRect/>
          <a:stretch>
            <a:fillRect/>
          </a:stretch>
        </p:blipFill>
        <p:spPr>
          <a:xfrm>
            <a:off x="5562600" y="3810000"/>
            <a:ext cx="2895600" cy="2171700"/>
          </a:xfrm>
          <a:noFill/>
          <a:ln/>
        </p:spPr>
      </p:pic>
      <p:pic>
        <p:nvPicPr>
          <p:cNvPr id="262150" name="Picture 6" descr="Adult lily leaf beetle"/>
          <p:cNvPicPr>
            <a:picLocks noChangeAspect="1" noChangeArrowheads="1"/>
          </p:cNvPicPr>
          <p:nvPr/>
        </p:nvPicPr>
        <p:blipFill>
          <a:blip r:embed="rId5" cstate="print"/>
          <a:srcRect/>
          <a:stretch>
            <a:fillRect/>
          </a:stretch>
        </p:blipFill>
        <p:spPr bwMode="auto">
          <a:xfrm>
            <a:off x="6400800" y="2514600"/>
            <a:ext cx="2438400" cy="1619250"/>
          </a:xfrm>
          <a:prstGeom prst="rect">
            <a:avLst/>
          </a:prstGeom>
          <a:noFill/>
        </p:spPr>
      </p:pic>
      <p:pic>
        <p:nvPicPr>
          <p:cNvPr id="262151" name="Picture 7" descr="aphids"/>
          <p:cNvPicPr>
            <a:picLocks noChangeAspect="1" noChangeArrowheads="1"/>
          </p:cNvPicPr>
          <p:nvPr/>
        </p:nvPicPr>
        <p:blipFill>
          <a:blip r:embed="rId6" cstate="print"/>
          <a:srcRect/>
          <a:stretch>
            <a:fillRect/>
          </a:stretch>
        </p:blipFill>
        <p:spPr bwMode="auto">
          <a:xfrm>
            <a:off x="4267200" y="4572000"/>
            <a:ext cx="1943100" cy="1171575"/>
          </a:xfrm>
          <a:prstGeom prst="rect">
            <a:avLst/>
          </a:prstGeom>
          <a:noFill/>
          <a:ln w="9525">
            <a:noFill/>
            <a:miter lim="800000"/>
            <a:headEnd/>
            <a:tailEnd/>
          </a:ln>
        </p:spPr>
      </p:pic>
      <p:pic>
        <p:nvPicPr>
          <p:cNvPr id="262152" name="Picture 8" descr="hose_BIG"/>
          <p:cNvPicPr>
            <a:picLocks noChangeAspect="1" noChangeArrowheads="1"/>
          </p:cNvPicPr>
          <p:nvPr/>
        </p:nvPicPr>
        <p:blipFill>
          <a:blip r:embed="rId7" cstate="print"/>
          <a:srcRect/>
          <a:stretch>
            <a:fillRect/>
          </a:stretch>
        </p:blipFill>
        <p:spPr bwMode="auto">
          <a:xfrm>
            <a:off x="2362200" y="5289550"/>
            <a:ext cx="2133600" cy="1416050"/>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r>
              <a:rPr lang="en-US"/>
              <a:t>Control via Natural Materials</a:t>
            </a:r>
          </a:p>
        </p:txBody>
      </p:sp>
      <p:sp>
        <p:nvSpPr>
          <p:cNvPr id="266243" name="Rectangle 3"/>
          <p:cNvSpPr>
            <a:spLocks noGrp="1" noChangeArrowheads="1"/>
          </p:cNvSpPr>
          <p:nvPr>
            <p:ph type="body" sz="half" idx="1"/>
          </p:nvPr>
        </p:nvSpPr>
        <p:spPr/>
        <p:txBody>
          <a:bodyPr/>
          <a:lstStyle/>
          <a:p>
            <a:r>
              <a:rPr lang="en-US" sz="2800"/>
              <a:t>Copper Sulphate</a:t>
            </a:r>
          </a:p>
          <a:p>
            <a:r>
              <a:rPr lang="en-US" sz="2800"/>
              <a:t>Diatomaceous Earth</a:t>
            </a:r>
          </a:p>
          <a:p>
            <a:r>
              <a:rPr lang="en-US" sz="2800"/>
              <a:t>Dormant Oil</a:t>
            </a:r>
          </a:p>
          <a:p>
            <a:r>
              <a:rPr lang="en-US" sz="2800"/>
              <a:t>Soap Solutions</a:t>
            </a:r>
          </a:p>
          <a:p>
            <a:r>
              <a:rPr lang="en-US" sz="2800"/>
              <a:t>Sulphur</a:t>
            </a:r>
          </a:p>
          <a:p>
            <a:r>
              <a:rPr lang="en-US" sz="2800"/>
              <a:t>Bone meal, powdered charcoal, lime or wood ash</a:t>
            </a:r>
          </a:p>
          <a:p>
            <a:endParaRPr lang="en-US" sz="2800"/>
          </a:p>
        </p:txBody>
      </p:sp>
      <p:pic>
        <p:nvPicPr>
          <p:cNvPr id="266244" name="Picture 4" descr="Copper%20sulphate%20640x480"/>
          <p:cNvPicPr>
            <a:picLocks noGrp="1" noChangeAspect="1" noChangeArrowheads="1"/>
          </p:cNvPicPr>
          <p:nvPr>
            <p:ph sz="quarter" idx="2"/>
          </p:nvPr>
        </p:nvPicPr>
        <p:blipFill>
          <a:blip r:embed="rId3" cstate="print"/>
          <a:srcRect/>
          <a:stretch>
            <a:fillRect/>
          </a:stretch>
        </p:blipFill>
        <p:spPr>
          <a:xfrm>
            <a:off x="4343400" y="1371600"/>
            <a:ext cx="1790700" cy="1343025"/>
          </a:xfrm>
          <a:noFill/>
          <a:ln/>
        </p:spPr>
      </p:pic>
      <p:pic>
        <p:nvPicPr>
          <p:cNvPr id="266245" name="Picture 5" descr="diatomaceousearth"/>
          <p:cNvPicPr>
            <a:picLocks noGrp="1" noChangeAspect="1" noChangeArrowheads="1"/>
          </p:cNvPicPr>
          <p:nvPr>
            <p:ph sz="quarter" idx="3"/>
          </p:nvPr>
        </p:nvPicPr>
        <p:blipFill>
          <a:blip r:embed="rId4" cstate="print"/>
          <a:srcRect/>
          <a:stretch>
            <a:fillRect/>
          </a:stretch>
        </p:blipFill>
        <p:spPr>
          <a:xfrm>
            <a:off x="6019800" y="1706563"/>
            <a:ext cx="1524000" cy="1319212"/>
          </a:xfrm>
          <a:noFill/>
          <a:ln/>
        </p:spPr>
      </p:pic>
      <p:pic>
        <p:nvPicPr>
          <p:cNvPr id="266246" name="Picture 6" descr="dormant_kit_e"/>
          <p:cNvPicPr>
            <a:picLocks noChangeAspect="1" noChangeArrowheads="1"/>
          </p:cNvPicPr>
          <p:nvPr/>
        </p:nvPicPr>
        <p:blipFill>
          <a:blip r:embed="rId5" cstate="print"/>
          <a:srcRect/>
          <a:stretch>
            <a:fillRect/>
          </a:stretch>
        </p:blipFill>
        <p:spPr bwMode="auto">
          <a:xfrm>
            <a:off x="3976688" y="2662238"/>
            <a:ext cx="1190625" cy="1533525"/>
          </a:xfrm>
          <a:prstGeom prst="rect">
            <a:avLst/>
          </a:prstGeom>
          <a:noFill/>
        </p:spPr>
      </p:pic>
      <p:pic>
        <p:nvPicPr>
          <p:cNvPr id="266247" name="Picture 7" descr="soapsuds"/>
          <p:cNvPicPr>
            <a:picLocks noChangeAspect="1" noChangeArrowheads="1"/>
          </p:cNvPicPr>
          <p:nvPr/>
        </p:nvPicPr>
        <p:blipFill>
          <a:blip r:embed="rId6" cstate="print"/>
          <a:srcRect/>
          <a:stretch>
            <a:fillRect/>
          </a:stretch>
        </p:blipFill>
        <p:spPr bwMode="auto">
          <a:xfrm>
            <a:off x="5715000" y="2895600"/>
            <a:ext cx="2286000" cy="1714500"/>
          </a:xfrm>
          <a:prstGeom prst="rect">
            <a:avLst/>
          </a:prstGeom>
          <a:noFill/>
        </p:spPr>
      </p:pic>
      <p:pic>
        <p:nvPicPr>
          <p:cNvPr id="266248" name="Picture 8" descr="Garden Sulphur 5 Lb"/>
          <p:cNvPicPr>
            <a:picLocks noChangeAspect="1" noChangeArrowheads="1"/>
          </p:cNvPicPr>
          <p:nvPr/>
        </p:nvPicPr>
        <p:blipFill>
          <a:blip r:embed="rId7" cstate="print"/>
          <a:srcRect/>
          <a:stretch>
            <a:fillRect/>
          </a:stretch>
        </p:blipFill>
        <p:spPr bwMode="auto">
          <a:xfrm>
            <a:off x="4495800" y="4191000"/>
            <a:ext cx="1700213" cy="2270125"/>
          </a:xfrm>
          <a:prstGeom prst="rect">
            <a:avLst/>
          </a:prstGeom>
          <a:noFill/>
          <a:ln w="9525">
            <a:noFill/>
            <a:miter lim="800000"/>
            <a:headEnd/>
            <a:tailEnd/>
          </a:ln>
        </p:spPr>
      </p:pic>
      <p:pic>
        <p:nvPicPr>
          <p:cNvPr id="266249" name="Picture 9" descr="woodash_1"/>
          <p:cNvPicPr>
            <a:picLocks noChangeAspect="1" noChangeArrowheads="1"/>
          </p:cNvPicPr>
          <p:nvPr/>
        </p:nvPicPr>
        <p:blipFill>
          <a:blip r:embed="rId8" cstate="print"/>
          <a:srcRect/>
          <a:stretch>
            <a:fillRect/>
          </a:stretch>
        </p:blipFill>
        <p:spPr bwMode="auto">
          <a:xfrm>
            <a:off x="6096000" y="4572000"/>
            <a:ext cx="2419350" cy="1846263"/>
          </a:xfrm>
          <a:prstGeom prst="rect">
            <a:avLst/>
          </a:prstGeom>
          <a:noFill/>
        </p:spPr>
      </p:pic>
      <p:pic>
        <p:nvPicPr>
          <p:cNvPr id="266250" name="Picture 10" descr="Charcoal"/>
          <p:cNvPicPr>
            <a:picLocks noChangeAspect="1" noChangeArrowheads="1"/>
          </p:cNvPicPr>
          <p:nvPr/>
        </p:nvPicPr>
        <p:blipFill>
          <a:blip r:embed="rId9" cstate="print"/>
          <a:srcRect/>
          <a:stretch>
            <a:fillRect/>
          </a:stretch>
        </p:blipFill>
        <p:spPr bwMode="auto">
          <a:xfrm>
            <a:off x="2820888" y="5373216"/>
            <a:ext cx="1751112" cy="1313334"/>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4294967295"/>
          </p:nvPr>
        </p:nvSpPr>
        <p:spPr>
          <a:xfrm>
            <a:off x="457200" y="6248400"/>
            <a:ext cx="8229600" cy="457200"/>
          </a:xfrm>
          <a:prstGeom prst="rect">
            <a:avLst/>
          </a:prstGeom>
        </p:spPr>
        <p:txBody>
          <a:bodyPr/>
          <a:lstStyle/>
          <a:p>
            <a:r>
              <a:rPr lang="en-US" i="1" dirty="0"/>
              <a:t>	</a:t>
            </a:r>
            <a:r>
              <a:rPr lang="en-US" dirty="0"/>
              <a:t>		</a:t>
            </a:r>
            <a:endParaRPr lang="en-US" i="1" dirty="0"/>
          </a:p>
        </p:txBody>
      </p:sp>
      <p:sp>
        <p:nvSpPr>
          <p:cNvPr id="295938" name="Rectangle 2"/>
          <p:cNvSpPr>
            <a:spLocks noGrp="1" noChangeArrowheads="1"/>
          </p:cNvSpPr>
          <p:nvPr>
            <p:ph type="title"/>
          </p:nvPr>
        </p:nvSpPr>
        <p:spPr/>
        <p:txBody>
          <a:bodyPr/>
          <a:lstStyle/>
          <a:p>
            <a:r>
              <a:rPr lang="en-US"/>
              <a:t>Biological Pest Management</a:t>
            </a:r>
          </a:p>
        </p:txBody>
      </p:sp>
      <p:sp>
        <p:nvSpPr>
          <p:cNvPr id="295939" name="Rectangle 3"/>
          <p:cNvSpPr>
            <a:spLocks noGrp="1" noChangeArrowheads="1"/>
          </p:cNvSpPr>
          <p:nvPr>
            <p:ph type="body" sz="half" idx="1"/>
          </p:nvPr>
        </p:nvSpPr>
        <p:spPr/>
        <p:txBody>
          <a:bodyPr/>
          <a:lstStyle/>
          <a:p>
            <a:r>
              <a:rPr lang="en-US" sz="2800"/>
              <a:t>Uses naturally derived materials and living organisms</a:t>
            </a:r>
          </a:p>
          <a:p>
            <a:r>
              <a:rPr lang="en-US" sz="2800"/>
              <a:t>Provides habitat for beneficial parasites, pathogens and predators</a:t>
            </a:r>
          </a:p>
          <a:p>
            <a:r>
              <a:rPr lang="en-US" sz="2800"/>
              <a:t>Creates biological diversity</a:t>
            </a:r>
          </a:p>
        </p:txBody>
      </p:sp>
      <p:pic>
        <p:nvPicPr>
          <p:cNvPr id="295940" name="Picture 4" descr="Snowshoe hare in Randolph County, WV"/>
          <p:cNvPicPr>
            <a:picLocks noGrp="1" noChangeAspect="1" noChangeArrowheads="1"/>
          </p:cNvPicPr>
          <p:nvPr>
            <p:ph sz="quarter" idx="2"/>
          </p:nvPr>
        </p:nvPicPr>
        <p:blipFill>
          <a:blip r:embed="rId3" cstate="print"/>
          <a:srcRect/>
          <a:stretch>
            <a:fillRect/>
          </a:stretch>
        </p:blipFill>
        <p:spPr>
          <a:xfrm>
            <a:off x="6372200" y="1556792"/>
            <a:ext cx="2552700" cy="1914525"/>
          </a:xfrm>
          <a:noFill/>
          <a:ln/>
        </p:spPr>
      </p:pic>
      <p:pic>
        <p:nvPicPr>
          <p:cNvPr id="295941" name="Picture 5" descr="walkernrc_reston"/>
          <p:cNvPicPr>
            <a:picLocks noGrp="1" noChangeAspect="1" noChangeArrowheads="1"/>
          </p:cNvPicPr>
          <p:nvPr>
            <p:ph sz="quarter" idx="3"/>
          </p:nvPr>
        </p:nvPicPr>
        <p:blipFill>
          <a:blip r:embed="rId4" cstate="print"/>
          <a:srcRect/>
          <a:stretch>
            <a:fillRect/>
          </a:stretch>
        </p:blipFill>
        <p:spPr>
          <a:xfrm>
            <a:off x="5076056" y="2996952"/>
            <a:ext cx="3627512" cy="2724413"/>
          </a:xfrm>
          <a:noFill/>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descr="8746cr"/>
          <p:cNvPicPr>
            <a:picLocks noChangeAspect="1" noChangeArrowheads="1"/>
          </p:cNvPicPr>
          <p:nvPr/>
        </p:nvPicPr>
        <p:blipFill>
          <a:blip r:embed="rId3" cstate="print"/>
          <a:srcRect/>
          <a:stretch>
            <a:fillRect/>
          </a:stretch>
        </p:blipFill>
        <p:spPr bwMode="auto">
          <a:xfrm>
            <a:off x="6019800" y="1295400"/>
            <a:ext cx="1816100" cy="2057400"/>
          </a:xfrm>
          <a:prstGeom prst="rect">
            <a:avLst/>
          </a:prstGeom>
          <a:noFill/>
        </p:spPr>
      </p:pic>
      <p:sp>
        <p:nvSpPr>
          <p:cNvPr id="291843" name="Rectangle 3"/>
          <p:cNvSpPr>
            <a:spLocks noGrp="1" noChangeArrowheads="1"/>
          </p:cNvSpPr>
          <p:nvPr>
            <p:ph type="title"/>
          </p:nvPr>
        </p:nvSpPr>
        <p:spPr/>
        <p:txBody>
          <a:bodyPr/>
          <a:lstStyle/>
          <a:p>
            <a:r>
              <a:rPr lang="en-US"/>
              <a:t>Biological Pest Management</a:t>
            </a:r>
          </a:p>
        </p:txBody>
      </p:sp>
      <p:sp>
        <p:nvSpPr>
          <p:cNvPr id="291844" name="Rectangle 4"/>
          <p:cNvSpPr>
            <a:spLocks noGrp="1" noChangeArrowheads="1"/>
          </p:cNvSpPr>
          <p:nvPr>
            <p:ph type="body" sz="half" idx="1"/>
          </p:nvPr>
        </p:nvSpPr>
        <p:spPr>
          <a:xfrm>
            <a:off x="457200" y="1600200"/>
            <a:ext cx="4038600" cy="1600200"/>
          </a:xfrm>
        </p:spPr>
        <p:txBody>
          <a:bodyPr/>
          <a:lstStyle/>
          <a:p>
            <a:r>
              <a:rPr lang="en-US" sz="1600"/>
              <a:t>Uses naturally derived materials and living organisms</a:t>
            </a:r>
          </a:p>
          <a:p>
            <a:r>
              <a:rPr lang="en-US" sz="1600"/>
              <a:t>Provides habitat for beneficial parasites, pathogens and predators</a:t>
            </a:r>
          </a:p>
          <a:p>
            <a:r>
              <a:rPr lang="en-US" sz="1600"/>
              <a:t>Creates biological diversity</a:t>
            </a:r>
          </a:p>
        </p:txBody>
      </p:sp>
      <p:pic>
        <p:nvPicPr>
          <p:cNvPr id="291845" name="Picture 5" descr="walkernrc_reston"/>
          <p:cNvPicPr>
            <a:picLocks noGrp="1" noChangeAspect="1" noChangeArrowheads="1"/>
          </p:cNvPicPr>
          <p:nvPr>
            <p:ph sz="quarter" idx="3"/>
          </p:nvPr>
        </p:nvPicPr>
        <p:blipFill>
          <a:blip r:embed="rId4" cstate="print"/>
          <a:srcRect/>
          <a:stretch>
            <a:fillRect/>
          </a:stretch>
        </p:blipFill>
        <p:spPr>
          <a:xfrm>
            <a:off x="381000" y="1371600"/>
            <a:ext cx="5486400" cy="4121150"/>
          </a:xfrm>
          <a:noFill/>
          <a:ln/>
        </p:spPr>
      </p:pic>
      <p:pic>
        <p:nvPicPr>
          <p:cNvPr id="291846" name="Picture 6" descr="27899"/>
          <p:cNvPicPr>
            <a:picLocks noChangeAspect="1" noChangeArrowheads="1"/>
          </p:cNvPicPr>
          <p:nvPr/>
        </p:nvPicPr>
        <p:blipFill>
          <a:blip r:embed="rId5" cstate="print"/>
          <a:srcRect/>
          <a:stretch>
            <a:fillRect/>
          </a:stretch>
        </p:blipFill>
        <p:spPr bwMode="auto">
          <a:xfrm>
            <a:off x="6400800" y="3200400"/>
            <a:ext cx="2743200" cy="1668463"/>
          </a:xfrm>
          <a:prstGeom prst="rect">
            <a:avLst/>
          </a:prstGeom>
          <a:noFill/>
        </p:spPr>
      </p:pic>
      <p:pic>
        <p:nvPicPr>
          <p:cNvPr id="291847" name="Picture 7" descr="Snowshoe hare in Randolph County, WV"/>
          <p:cNvPicPr>
            <a:picLocks noGrp="1" noChangeAspect="1" noChangeArrowheads="1"/>
          </p:cNvPicPr>
          <p:nvPr>
            <p:ph sz="quarter" idx="2"/>
          </p:nvPr>
        </p:nvPicPr>
        <p:blipFill>
          <a:blip r:embed="rId6" cstate="print"/>
          <a:srcRect/>
          <a:stretch>
            <a:fillRect/>
          </a:stretch>
        </p:blipFill>
        <p:spPr>
          <a:xfrm>
            <a:off x="5436096" y="4772025"/>
            <a:ext cx="2781300" cy="2085975"/>
          </a:xfrm>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dirty="0"/>
              <a:t>Control </a:t>
            </a:r>
            <a:r>
              <a:rPr lang="en-US" dirty="0" smtClean="0"/>
              <a:t>by </a:t>
            </a:r>
            <a:r>
              <a:rPr lang="en-US" dirty="0"/>
              <a:t>Living Organisms</a:t>
            </a:r>
          </a:p>
        </p:txBody>
      </p:sp>
      <p:sp>
        <p:nvSpPr>
          <p:cNvPr id="61443" name="Rectangle 3"/>
          <p:cNvSpPr>
            <a:spLocks noGrp="1" noChangeArrowheads="1"/>
          </p:cNvSpPr>
          <p:nvPr>
            <p:ph type="body" sz="half" idx="1"/>
          </p:nvPr>
        </p:nvSpPr>
        <p:spPr/>
        <p:txBody>
          <a:bodyPr/>
          <a:lstStyle/>
          <a:p>
            <a:r>
              <a:rPr lang="en-US" sz="2800" i="1" dirty="0"/>
              <a:t>Bacillus </a:t>
            </a:r>
            <a:r>
              <a:rPr lang="en-US" sz="2800" i="1" dirty="0" err="1"/>
              <a:t>thuringiensis</a:t>
            </a:r>
            <a:r>
              <a:rPr lang="en-US" sz="2800" i="1" dirty="0"/>
              <a:t> </a:t>
            </a:r>
            <a:r>
              <a:rPr lang="en-US" sz="2800" i="1" dirty="0" err="1"/>
              <a:t>kurstaki</a:t>
            </a:r>
            <a:r>
              <a:rPr lang="en-US" sz="2800" dirty="0"/>
              <a:t> (BT</a:t>
            </a:r>
            <a:r>
              <a:rPr lang="en-US" sz="2800" dirty="0" smtClean="0"/>
              <a:t>)</a:t>
            </a:r>
          </a:p>
          <a:p>
            <a:pPr lvl="1"/>
            <a:r>
              <a:rPr lang="en-US" sz="1200" dirty="0" smtClean="0"/>
              <a:t>spray on plant foliage to infect insects. Repeated sprays needed.  Controls </a:t>
            </a:r>
            <a:r>
              <a:rPr lang="en-US" sz="1200" dirty="0" err="1" smtClean="0"/>
              <a:t>catepillars</a:t>
            </a:r>
            <a:r>
              <a:rPr lang="en-US" sz="1200" dirty="0" smtClean="0"/>
              <a:t>, Colorado potato beetle.</a:t>
            </a:r>
            <a:endParaRPr lang="en-US" sz="1200" dirty="0"/>
          </a:p>
          <a:p>
            <a:r>
              <a:rPr lang="en-US" sz="2800" dirty="0"/>
              <a:t>Parasitic </a:t>
            </a:r>
            <a:r>
              <a:rPr lang="en-US" sz="2800" dirty="0" smtClean="0"/>
              <a:t>nematodes</a:t>
            </a:r>
          </a:p>
          <a:p>
            <a:pPr lvl="1"/>
            <a:r>
              <a:rPr lang="en-US" sz="1200" dirty="0" smtClean="0"/>
              <a:t>nematodes – attacks beetles in lawn and weevils at the base of evergreens and strawberry plants.  Feed on soil insects, borers, cutworms, grubs, root maggots. Must be applied properly</a:t>
            </a:r>
            <a:endParaRPr lang="en-US" sz="1200" dirty="0"/>
          </a:p>
          <a:p>
            <a:r>
              <a:rPr lang="en-US" sz="2800" dirty="0" smtClean="0"/>
              <a:t>Predators</a:t>
            </a:r>
          </a:p>
          <a:p>
            <a:pPr lvl="1"/>
            <a:r>
              <a:rPr lang="en-US" sz="1200" dirty="0" smtClean="0"/>
              <a:t>ladybugs, lacewings, bats and birds should be encouraged by providing habitat, water sources and nesting material</a:t>
            </a:r>
            <a:endParaRPr lang="en-US" sz="1200" dirty="0"/>
          </a:p>
        </p:txBody>
      </p:sp>
      <p:pic>
        <p:nvPicPr>
          <p:cNvPr id="61454" name="Picture 14" descr="williams-hessian"/>
          <p:cNvPicPr>
            <a:picLocks noGrp="1" noChangeAspect="1" noChangeArrowheads="1"/>
          </p:cNvPicPr>
          <p:nvPr>
            <p:ph sz="quarter" idx="2"/>
          </p:nvPr>
        </p:nvPicPr>
        <p:blipFill>
          <a:blip r:embed="rId3" cstate="print"/>
          <a:srcRect/>
          <a:stretch>
            <a:fillRect/>
          </a:stretch>
        </p:blipFill>
        <p:spPr>
          <a:xfrm>
            <a:off x="4932040" y="1700808"/>
            <a:ext cx="1889125" cy="2171700"/>
          </a:xfrm>
          <a:noFill/>
          <a:ln/>
        </p:spPr>
      </p:pic>
      <p:pic>
        <p:nvPicPr>
          <p:cNvPr id="61445" name="Picture 5" descr="nematode"/>
          <p:cNvPicPr>
            <a:picLocks noChangeAspect="1" noChangeArrowheads="1"/>
          </p:cNvPicPr>
          <p:nvPr/>
        </p:nvPicPr>
        <p:blipFill>
          <a:blip r:embed="rId4" cstate="print"/>
          <a:srcRect/>
          <a:stretch>
            <a:fillRect/>
          </a:stretch>
        </p:blipFill>
        <p:spPr bwMode="auto">
          <a:xfrm>
            <a:off x="6732240" y="4797152"/>
            <a:ext cx="2057400" cy="1409700"/>
          </a:xfrm>
          <a:prstGeom prst="rect">
            <a:avLst/>
          </a:prstGeom>
          <a:noFill/>
        </p:spPr>
      </p:pic>
      <p:pic>
        <p:nvPicPr>
          <p:cNvPr id="61457" name="Picture 17" descr="toad3"/>
          <p:cNvPicPr>
            <a:picLocks noChangeAspect="1" noChangeArrowheads="1"/>
          </p:cNvPicPr>
          <p:nvPr/>
        </p:nvPicPr>
        <p:blipFill>
          <a:blip r:embed="rId5" cstate="print"/>
          <a:srcRect/>
          <a:stretch>
            <a:fillRect/>
          </a:stretch>
        </p:blipFill>
        <p:spPr bwMode="auto">
          <a:xfrm>
            <a:off x="4716016" y="4005064"/>
            <a:ext cx="1949943" cy="1492002"/>
          </a:xfrm>
          <a:prstGeom prst="rect">
            <a:avLst/>
          </a:prstGeom>
          <a:noFill/>
        </p:spPr>
      </p:pic>
      <p:pic>
        <p:nvPicPr>
          <p:cNvPr id="239618" name="Picture 2" descr="http://2.bp.blogspot.com/-IMB4RC2E_Yk/T0e-K9KJD7I/AAAAAAAACjM/e44hGZmEX0g/s1600/garden%2B-%2Bbirds%2Bin%2Bbath.jpg"/>
          <p:cNvPicPr>
            <a:picLocks noChangeAspect="1" noChangeArrowheads="1"/>
          </p:cNvPicPr>
          <p:nvPr/>
        </p:nvPicPr>
        <p:blipFill>
          <a:blip r:embed="rId6"/>
          <a:srcRect/>
          <a:stretch>
            <a:fillRect/>
          </a:stretch>
        </p:blipFill>
        <p:spPr bwMode="auto">
          <a:xfrm>
            <a:off x="6012160" y="2420888"/>
            <a:ext cx="2743225" cy="1696544"/>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cides</a:t>
            </a:r>
            <a:r>
              <a:rPr lang="en-US" dirty="0" smtClean="0"/>
              <a:t>’</a:t>
            </a:r>
            <a:endParaRPr lang="en-CA" dirty="0"/>
          </a:p>
        </p:txBody>
      </p:sp>
      <p:sp>
        <p:nvSpPr>
          <p:cNvPr id="3" name="Content Placeholder 2"/>
          <p:cNvSpPr>
            <a:spLocks noGrp="1"/>
          </p:cNvSpPr>
          <p:nvPr>
            <p:ph idx="1"/>
          </p:nvPr>
        </p:nvSpPr>
        <p:spPr>
          <a:xfrm>
            <a:off x="323528" y="1916832"/>
            <a:ext cx="5256584" cy="1872208"/>
          </a:xfrm>
        </p:spPr>
        <p:txBody>
          <a:bodyPr/>
          <a:lstStyle/>
          <a:p>
            <a:r>
              <a:rPr lang="en-US" sz="1600" dirty="0" smtClean="0"/>
              <a:t>Acetic acid – non-selective, foliage only</a:t>
            </a:r>
          </a:p>
          <a:p>
            <a:r>
              <a:rPr lang="en-US" sz="1600" dirty="0" smtClean="0"/>
              <a:t>Copper </a:t>
            </a:r>
            <a:r>
              <a:rPr lang="en-US" sz="1600" dirty="0" err="1" smtClean="0"/>
              <a:t>sulphate</a:t>
            </a:r>
            <a:r>
              <a:rPr lang="en-US" sz="1600" dirty="0" smtClean="0"/>
              <a:t> – planktons, algae</a:t>
            </a:r>
          </a:p>
          <a:p>
            <a:r>
              <a:rPr lang="en-US" sz="1600" dirty="0" smtClean="0"/>
              <a:t>Corn gluten meal – non selective, inhibits germination</a:t>
            </a:r>
          </a:p>
          <a:p>
            <a:r>
              <a:rPr lang="en-US" sz="1600" dirty="0" smtClean="0"/>
              <a:t>Fatty acid – non-selective, foliage only</a:t>
            </a:r>
          </a:p>
          <a:p>
            <a:r>
              <a:rPr lang="en-US" sz="1600" dirty="0" smtClean="0"/>
              <a:t>Iron </a:t>
            </a:r>
            <a:r>
              <a:rPr lang="en-US" sz="1600" dirty="0" err="1" smtClean="0"/>
              <a:t>sulphate</a:t>
            </a:r>
            <a:r>
              <a:rPr lang="en-US" sz="1600" dirty="0" smtClean="0"/>
              <a:t> – moss</a:t>
            </a:r>
          </a:p>
          <a:p>
            <a:r>
              <a:rPr lang="en-US" sz="1600" dirty="0" err="1" smtClean="0"/>
              <a:t>Sclerotinia</a:t>
            </a:r>
            <a:r>
              <a:rPr lang="en-US" sz="1600" dirty="0" smtClean="0"/>
              <a:t> minor</a:t>
            </a:r>
          </a:p>
          <a:p>
            <a:endParaRPr lang="en-US" dirty="0" smtClean="0"/>
          </a:p>
        </p:txBody>
      </p:sp>
      <p:sp>
        <p:nvSpPr>
          <p:cNvPr id="6" name="TextBox 5"/>
          <p:cNvSpPr txBox="1"/>
          <p:nvPr/>
        </p:nvSpPr>
        <p:spPr>
          <a:xfrm>
            <a:off x="467544" y="1484784"/>
            <a:ext cx="2664296" cy="369332"/>
          </a:xfrm>
          <a:prstGeom prst="rect">
            <a:avLst/>
          </a:prstGeom>
          <a:noFill/>
        </p:spPr>
        <p:txBody>
          <a:bodyPr wrap="square" rtlCol="0">
            <a:spAutoFit/>
          </a:bodyPr>
          <a:lstStyle/>
          <a:p>
            <a:pPr algn="l"/>
            <a:r>
              <a:rPr lang="en-CA" sz="1800" b="1" dirty="0" smtClean="0"/>
              <a:t>Herbicides </a:t>
            </a:r>
            <a:endParaRPr lang="en-CA" sz="1800" b="1" dirty="0"/>
          </a:p>
        </p:txBody>
      </p:sp>
      <p:sp>
        <p:nvSpPr>
          <p:cNvPr id="8" name="Content Placeholder 2"/>
          <p:cNvSpPr txBox="1">
            <a:spLocks/>
          </p:cNvSpPr>
          <p:nvPr/>
        </p:nvSpPr>
        <p:spPr bwMode="auto">
          <a:xfrm>
            <a:off x="4560640" y="1988840"/>
            <a:ext cx="4043808" cy="936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kumimoji="0" lang="en-US" sz="1600" b="0" i="0" u="none" strike="noStrike" kern="0" cap="none" spc="0" normalizeH="0" baseline="0" noProof="0" dirty="0" smtClean="0">
                <a:ln>
                  <a:noFill/>
                </a:ln>
                <a:solidFill>
                  <a:schemeClr val="bg1"/>
                </a:solidFill>
                <a:effectLst/>
                <a:uLnTx/>
                <a:uFillTx/>
                <a:latin typeface="+mn-lt"/>
                <a:ea typeface="+mn-ea"/>
                <a:cs typeface="ＭＳ Ｐゴシック" charset="0"/>
              </a:rPr>
              <a:t>Lime </a:t>
            </a:r>
            <a:r>
              <a:rPr kumimoji="0" lang="en-US" sz="1600" b="0" i="0" u="none" strike="noStrike" kern="0" cap="none" spc="0" normalizeH="0" baseline="0" noProof="0" dirty="0" err="1" smtClean="0">
                <a:ln>
                  <a:noFill/>
                </a:ln>
                <a:solidFill>
                  <a:schemeClr val="bg1"/>
                </a:solidFill>
                <a:effectLst/>
                <a:uLnTx/>
                <a:uFillTx/>
                <a:latin typeface="+mn-lt"/>
                <a:ea typeface="+mn-ea"/>
                <a:cs typeface="ＭＳ Ｐゴシック" charset="0"/>
              </a:rPr>
              <a:t>sulphur</a:t>
            </a:r>
            <a:r>
              <a:rPr kumimoji="0" lang="en-US" sz="1600" b="0" i="0" u="none" strike="noStrike" kern="0" cap="none" spc="0" normalizeH="0" baseline="0" noProof="0" dirty="0" smtClean="0">
                <a:ln>
                  <a:noFill/>
                </a:ln>
                <a:solidFill>
                  <a:schemeClr val="bg1"/>
                </a:solidFill>
                <a:effectLst/>
                <a:uLnTx/>
                <a:uFillTx/>
                <a:latin typeface="+mn-lt"/>
                <a:ea typeface="+mn-ea"/>
                <a:cs typeface="ＭＳ Ｐゴシック" charset="0"/>
              </a:rPr>
              <a:t> (calcium </a:t>
            </a:r>
            <a:r>
              <a:rPr kumimoji="0" lang="en-US" sz="1600" b="0" i="0" u="none" strike="noStrike" kern="0" cap="none" spc="0" normalizeH="0" baseline="0" noProof="0" dirty="0" err="1" smtClean="0">
                <a:ln>
                  <a:noFill/>
                </a:ln>
                <a:solidFill>
                  <a:schemeClr val="bg1"/>
                </a:solidFill>
                <a:effectLst/>
                <a:uLnTx/>
                <a:uFillTx/>
                <a:latin typeface="+mn-lt"/>
                <a:ea typeface="+mn-ea"/>
                <a:cs typeface="ＭＳ Ｐゴシック" charset="0"/>
              </a:rPr>
              <a:t>polysulphide</a:t>
            </a:r>
            <a:r>
              <a:rPr kumimoji="0" lang="en-US" sz="1600" b="0" i="0" u="none" strike="noStrike" kern="0" cap="none" spc="0" normalizeH="0" baseline="0" noProof="0" dirty="0" smtClean="0">
                <a:ln>
                  <a:noFill/>
                </a:ln>
                <a:solidFill>
                  <a:schemeClr val="bg1"/>
                </a:solidFill>
                <a:effectLst/>
                <a:uLnTx/>
                <a:uFillTx/>
                <a:latin typeface="+mn-lt"/>
                <a:ea typeface="+mn-ea"/>
                <a:cs typeface="ＭＳ Ｐゴシック" charset="0"/>
              </a:rPr>
              <a:t>)</a:t>
            </a: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kumimoji="0" lang="en-US" sz="1600" b="0" i="0" u="none" strike="noStrike" kern="0" cap="none" spc="0" normalizeH="0" baseline="0" noProof="0" dirty="0" err="1" smtClean="0">
                <a:ln>
                  <a:noFill/>
                </a:ln>
                <a:solidFill>
                  <a:schemeClr val="bg1"/>
                </a:solidFill>
                <a:effectLst/>
                <a:uLnTx/>
                <a:uFillTx/>
                <a:latin typeface="+mn-lt"/>
                <a:ea typeface="+mn-ea"/>
                <a:cs typeface="ＭＳ Ｐゴシック" charset="0"/>
              </a:rPr>
              <a:t>Sulphur</a:t>
            </a:r>
            <a:endParaRPr kumimoji="0" lang="en-US" sz="1600" b="0" i="0" u="none" strike="noStrike" kern="0" cap="none" spc="0" normalizeH="0" baseline="0" noProof="0" dirty="0" smtClean="0">
              <a:ln>
                <a:noFill/>
              </a:ln>
              <a:solidFill>
                <a:schemeClr val="bg1"/>
              </a:solidFill>
              <a:effectLst/>
              <a:uLnTx/>
              <a:uFillTx/>
              <a:latin typeface="+mn-lt"/>
              <a:ea typeface="+mn-ea"/>
              <a:cs typeface="ＭＳ Ｐゴシック" charset="0"/>
            </a:endParaRPr>
          </a:p>
        </p:txBody>
      </p:sp>
      <p:sp>
        <p:nvSpPr>
          <p:cNvPr id="9" name="TextBox 8"/>
          <p:cNvSpPr txBox="1"/>
          <p:nvPr/>
        </p:nvSpPr>
        <p:spPr>
          <a:xfrm>
            <a:off x="4644008" y="1556792"/>
            <a:ext cx="2664296" cy="369332"/>
          </a:xfrm>
          <a:prstGeom prst="rect">
            <a:avLst/>
          </a:prstGeom>
          <a:noFill/>
        </p:spPr>
        <p:txBody>
          <a:bodyPr wrap="square" rtlCol="0">
            <a:spAutoFit/>
          </a:bodyPr>
          <a:lstStyle/>
          <a:p>
            <a:pPr algn="l"/>
            <a:r>
              <a:rPr lang="en-CA" sz="1800" b="1" dirty="0" smtClean="0"/>
              <a:t>Fungicides </a:t>
            </a:r>
            <a:endParaRPr lang="en-CA" sz="1800" b="1" dirty="0"/>
          </a:p>
        </p:txBody>
      </p:sp>
      <p:sp>
        <p:nvSpPr>
          <p:cNvPr id="10" name="Content Placeholder 2"/>
          <p:cNvSpPr txBox="1">
            <a:spLocks/>
          </p:cNvSpPr>
          <p:nvPr/>
        </p:nvSpPr>
        <p:spPr bwMode="auto">
          <a:xfrm>
            <a:off x="323528" y="4725144"/>
            <a:ext cx="5760640" cy="17281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kumimoji="0" lang="en-US" sz="1600" b="0" i="0" u="none" strike="noStrike" kern="0" cap="none" spc="0" normalizeH="0" baseline="0" noProof="0" dirty="0" err="1" smtClean="0">
                <a:ln>
                  <a:noFill/>
                </a:ln>
                <a:solidFill>
                  <a:schemeClr val="bg1"/>
                </a:solidFill>
                <a:effectLst/>
                <a:uLnTx/>
                <a:uFillTx/>
                <a:latin typeface="+mn-lt"/>
                <a:ea typeface="+mn-ea"/>
                <a:cs typeface="ＭＳ Ｐゴシック" charset="0"/>
              </a:rPr>
              <a:t>Btk</a:t>
            </a:r>
            <a:r>
              <a:rPr kumimoji="0" lang="en-US" sz="1600" b="0" i="0" u="none" strike="noStrike" kern="0" cap="none" spc="0" normalizeH="0" baseline="0" noProof="0" dirty="0" smtClean="0">
                <a:ln>
                  <a:noFill/>
                </a:ln>
                <a:solidFill>
                  <a:schemeClr val="bg1"/>
                </a:solidFill>
                <a:effectLst/>
                <a:uLnTx/>
                <a:uFillTx/>
                <a:latin typeface="+mn-lt"/>
                <a:ea typeface="+mn-ea"/>
                <a:cs typeface="ＭＳ Ｐゴシック" charset="0"/>
              </a:rPr>
              <a:t> – Bacillus </a:t>
            </a:r>
            <a:r>
              <a:rPr kumimoji="0" lang="en-US" sz="1600" b="0" i="0" u="none" strike="noStrike" kern="0" cap="none" spc="0" normalizeH="0" baseline="0" noProof="0" dirty="0" err="1" smtClean="0">
                <a:ln>
                  <a:noFill/>
                </a:ln>
                <a:solidFill>
                  <a:schemeClr val="bg1"/>
                </a:solidFill>
                <a:effectLst/>
                <a:uLnTx/>
                <a:uFillTx/>
                <a:latin typeface="+mn-lt"/>
                <a:ea typeface="+mn-ea"/>
                <a:cs typeface="ＭＳ Ｐゴシック" charset="0"/>
              </a:rPr>
              <a:t>thuringiensis</a:t>
            </a:r>
            <a:r>
              <a:rPr kumimoji="0" lang="en-US" sz="1600" b="0" i="0" u="none" strike="noStrike" kern="0" cap="none" spc="0" normalizeH="0" baseline="0" noProof="0" dirty="0" smtClean="0">
                <a:ln>
                  <a:noFill/>
                </a:ln>
                <a:solidFill>
                  <a:schemeClr val="bg1"/>
                </a:solidFill>
                <a:effectLst/>
                <a:uLnTx/>
                <a:uFillTx/>
                <a:latin typeface="+mn-lt"/>
                <a:ea typeface="+mn-ea"/>
                <a:cs typeface="ＭＳ Ｐゴシック" charset="0"/>
              </a:rPr>
              <a:t> </a:t>
            </a:r>
            <a:r>
              <a:rPr kumimoji="0" lang="en-US" sz="1600" b="0" i="0" u="none" strike="noStrike" kern="0" cap="none" spc="0" normalizeH="0" baseline="0" noProof="0" dirty="0" err="1" smtClean="0">
                <a:ln>
                  <a:noFill/>
                </a:ln>
                <a:solidFill>
                  <a:schemeClr val="bg1"/>
                </a:solidFill>
                <a:effectLst/>
                <a:uLnTx/>
                <a:uFillTx/>
                <a:latin typeface="+mn-lt"/>
                <a:ea typeface="+mn-ea"/>
                <a:cs typeface="ＭＳ Ｐゴシック" charset="0"/>
              </a:rPr>
              <a:t>kurstaki</a:t>
            </a:r>
            <a:endParaRPr kumimoji="0" lang="en-US" sz="1600" b="0" i="0" u="none" strike="noStrike" kern="0" cap="none" spc="0" normalizeH="0" baseline="0" noProof="0" dirty="0" smtClean="0">
              <a:ln>
                <a:noFill/>
              </a:ln>
              <a:solidFill>
                <a:schemeClr val="bg1"/>
              </a:solidFill>
              <a:effectLst/>
              <a:uLnTx/>
              <a:uFillTx/>
              <a:latin typeface="+mn-lt"/>
              <a:ea typeface="+mn-ea"/>
              <a:cs typeface="ＭＳ Ｐゴシック" charset="0"/>
            </a:endParaRP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kumimoji="0" lang="en-US" sz="1600" b="0" i="0" u="none" strike="noStrike" kern="0" cap="none" spc="0" normalizeH="0" baseline="0" noProof="0" dirty="0" err="1" smtClean="0">
                <a:ln>
                  <a:noFill/>
                </a:ln>
                <a:solidFill>
                  <a:schemeClr val="bg1"/>
                </a:solidFill>
                <a:effectLst/>
                <a:uLnTx/>
                <a:uFillTx/>
                <a:latin typeface="+mn-lt"/>
                <a:ea typeface="+mn-ea"/>
                <a:cs typeface="ＭＳ Ｐゴシック" charset="0"/>
              </a:rPr>
              <a:t>Boracic</a:t>
            </a:r>
            <a:r>
              <a:rPr kumimoji="0" lang="en-US" sz="1600" b="0" i="0" u="none" strike="noStrike" kern="0" cap="none" spc="0" normalizeH="0" baseline="0" noProof="0" dirty="0" smtClean="0">
                <a:ln>
                  <a:noFill/>
                </a:ln>
                <a:solidFill>
                  <a:schemeClr val="bg1"/>
                </a:solidFill>
                <a:effectLst/>
                <a:uLnTx/>
                <a:uFillTx/>
                <a:latin typeface="+mn-lt"/>
                <a:ea typeface="+mn-ea"/>
                <a:cs typeface="ＭＳ Ｐゴシック" charset="0"/>
              </a:rPr>
              <a:t> acid (boric acid, borax)</a:t>
            </a: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kumimoji="0" lang="en-US" sz="1600" b="0" i="0" u="none" strike="noStrike" kern="0" cap="none" spc="0" normalizeH="0" baseline="0" noProof="0" dirty="0" smtClean="0">
                <a:ln>
                  <a:noFill/>
                </a:ln>
                <a:solidFill>
                  <a:schemeClr val="bg1"/>
                </a:solidFill>
                <a:effectLst/>
                <a:uLnTx/>
                <a:uFillTx/>
                <a:latin typeface="+mn-lt"/>
                <a:ea typeface="+mn-ea"/>
                <a:cs typeface="ＭＳ Ｐゴシック" charset="0"/>
              </a:rPr>
              <a:t>Iron phosphate</a:t>
            </a: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kumimoji="0" lang="en-US" sz="1600" b="0" i="0" u="none" strike="noStrike" kern="0" cap="none" spc="0" normalizeH="0" baseline="0" noProof="0" dirty="0" smtClean="0">
                <a:ln>
                  <a:noFill/>
                </a:ln>
                <a:solidFill>
                  <a:schemeClr val="bg1"/>
                </a:solidFill>
                <a:effectLst/>
                <a:uLnTx/>
                <a:uFillTx/>
                <a:latin typeface="+mn-lt"/>
                <a:ea typeface="+mn-ea"/>
                <a:cs typeface="ＭＳ Ｐゴシック" charset="0"/>
              </a:rPr>
              <a:t>Mineral oil</a:t>
            </a: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kumimoji="0" lang="en-US" sz="1600" b="0" i="0" u="none" strike="noStrike" kern="0" cap="none" spc="0" normalizeH="0" baseline="0" noProof="0" dirty="0" smtClean="0">
                <a:ln>
                  <a:noFill/>
                </a:ln>
                <a:solidFill>
                  <a:schemeClr val="bg1"/>
                </a:solidFill>
                <a:effectLst/>
                <a:uLnTx/>
                <a:uFillTx/>
                <a:latin typeface="+mn-lt"/>
                <a:ea typeface="+mn-ea"/>
                <a:cs typeface="ＭＳ Ｐゴシック" charset="0"/>
              </a:rPr>
              <a:t>Silicon dioxide (diatomaceous earth)</a:t>
            </a:r>
            <a:endParaRPr kumimoji="0" lang="en-CA" sz="1600" b="0" i="0" u="none" strike="noStrike" kern="0" cap="none" spc="0" normalizeH="0" baseline="0" noProof="0" dirty="0" smtClean="0">
              <a:ln>
                <a:noFill/>
              </a:ln>
              <a:solidFill>
                <a:schemeClr val="bg1"/>
              </a:solidFill>
              <a:effectLst/>
              <a:uLnTx/>
              <a:uFillTx/>
              <a:latin typeface="+mn-lt"/>
              <a:ea typeface="+mn-ea"/>
              <a:cs typeface="ＭＳ Ｐゴシック" charset="0"/>
            </a:endParaRP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endParaRPr kumimoji="0" lang="en-US" sz="2800" b="0" i="0" u="none" strike="noStrike" kern="0" cap="none" spc="0" normalizeH="0" baseline="0" noProof="0" dirty="0" smtClean="0">
              <a:ln>
                <a:noFill/>
              </a:ln>
              <a:solidFill>
                <a:schemeClr val="bg1"/>
              </a:solidFill>
              <a:effectLst/>
              <a:uLnTx/>
              <a:uFillTx/>
              <a:latin typeface="+mn-lt"/>
              <a:ea typeface="+mn-ea"/>
              <a:cs typeface="ＭＳ Ｐゴシック" charset="0"/>
            </a:endParaRPr>
          </a:p>
        </p:txBody>
      </p:sp>
      <p:sp>
        <p:nvSpPr>
          <p:cNvPr id="11" name="TextBox 10"/>
          <p:cNvSpPr txBox="1"/>
          <p:nvPr/>
        </p:nvSpPr>
        <p:spPr>
          <a:xfrm>
            <a:off x="395536" y="4365104"/>
            <a:ext cx="2664296" cy="369332"/>
          </a:xfrm>
          <a:prstGeom prst="rect">
            <a:avLst/>
          </a:prstGeom>
          <a:noFill/>
        </p:spPr>
        <p:txBody>
          <a:bodyPr wrap="square" rtlCol="0">
            <a:spAutoFit/>
          </a:bodyPr>
          <a:lstStyle/>
          <a:p>
            <a:pPr algn="l"/>
            <a:r>
              <a:rPr lang="en-CA" sz="1800" b="1" dirty="0" smtClean="0"/>
              <a:t>Insecticides </a:t>
            </a:r>
            <a:endParaRPr lang="en-CA" sz="1800" b="1" dirty="0"/>
          </a:p>
        </p:txBody>
      </p:sp>
      <p:sp>
        <p:nvSpPr>
          <p:cNvPr id="12" name="Content Placeholder 2"/>
          <p:cNvSpPr txBox="1">
            <a:spLocks/>
          </p:cNvSpPr>
          <p:nvPr/>
        </p:nvSpPr>
        <p:spPr bwMode="auto">
          <a:xfrm>
            <a:off x="4704656" y="4797152"/>
            <a:ext cx="4043808" cy="936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342900" lvl="0" indent="-342900" algn="l" eaLnBrk="0" hangingPunct="0">
              <a:spcBef>
                <a:spcPct val="35000"/>
              </a:spcBef>
              <a:buClr>
                <a:srgbClr val="FFFF66"/>
              </a:buClr>
              <a:buFont typeface="Wingdings" pitchFamily="2" charset="2"/>
              <a:buChar char="u"/>
              <a:defRPr/>
            </a:pPr>
            <a:r>
              <a:rPr lang="en-US" sz="1600" kern="0" dirty="0" smtClean="0">
                <a:effectLst/>
                <a:cs typeface="ＭＳ Ｐゴシック" charset="0"/>
              </a:rPr>
              <a:t>Coyote Urine</a:t>
            </a:r>
            <a:endParaRPr kumimoji="0" lang="en-US" sz="1600" b="0" i="0" u="none" strike="noStrike" kern="0" cap="none" spc="0" normalizeH="0" baseline="0" noProof="0" dirty="0" smtClean="0">
              <a:ln>
                <a:noFill/>
              </a:ln>
              <a:solidFill>
                <a:schemeClr val="bg1"/>
              </a:solidFill>
              <a:effectLst/>
              <a:uLnTx/>
              <a:uFillTx/>
              <a:latin typeface="+mn-lt"/>
              <a:ea typeface="+mn-ea"/>
              <a:cs typeface="ＭＳ Ｐゴシック" charset="0"/>
            </a:endParaRP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kumimoji="0" lang="en-US" sz="1600" b="0" i="0" u="none" strike="noStrike" kern="0" cap="none" spc="0" normalizeH="0" baseline="0" noProof="0" dirty="0" err="1" smtClean="0">
                <a:ln>
                  <a:noFill/>
                </a:ln>
                <a:solidFill>
                  <a:schemeClr val="bg1"/>
                </a:solidFill>
                <a:effectLst/>
                <a:uLnTx/>
                <a:uFillTx/>
                <a:latin typeface="+mn-lt"/>
                <a:ea typeface="+mn-ea"/>
                <a:cs typeface="ＭＳ Ｐゴシック" charset="0"/>
              </a:rPr>
              <a:t>Capsaician</a:t>
            </a:r>
            <a:r>
              <a:rPr kumimoji="0" lang="en-US" sz="1600" b="0" i="0" u="none" strike="noStrike" kern="0" cap="none" spc="0" normalizeH="0" baseline="0" noProof="0" dirty="0" smtClean="0">
                <a:ln>
                  <a:noFill/>
                </a:ln>
                <a:solidFill>
                  <a:schemeClr val="bg1"/>
                </a:solidFill>
                <a:effectLst/>
                <a:uLnTx/>
                <a:uFillTx/>
                <a:latin typeface="+mn-lt"/>
                <a:ea typeface="+mn-ea"/>
                <a:cs typeface="ＭＳ Ｐゴシック" charset="0"/>
              </a:rPr>
              <a:t> </a:t>
            </a: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lang="en-US" sz="1600" kern="0" dirty="0" smtClean="0">
                <a:effectLst/>
                <a:latin typeface="+mn-lt"/>
                <a:ea typeface="+mn-ea"/>
                <a:cs typeface="ＭＳ Ｐゴシック" charset="0"/>
              </a:rPr>
              <a:t>Dried Blood, Bone Meal</a:t>
            </a:r>
          </a:p>
          <a:p>
            <a:pPr marL="342900" marR="0" lvl="0" indent="-342900" algn="l" defTabSz="914400" rtl="0" eaLnBrk="0" fontAlgn="base" latinLnBrk="0" hangingPunct="0">
              <a:lnSpc>
                <a:spcPct val="100000"/>
              </a:lnSpc>
              <a:spcBef>
                <a:spcPct val="35000"/>
              </a:spcBef>
              <a:spcAft>
                <a:spcPct val="0"/>
              </a:spcAft>
              <a:buClr>
                <a:srgbClr val="FFFF66"/>
              </a:buClr>
              <a:buSzTx/>
              <a:buFont typeface="Wingdings" pitchFamily="2" charset="2"/>
              <a:buChar char="u"/>
              <a:tabLst/>
              <a:defRPr/>
            </a:pPr>
            <a:r>
              <a:rPr lang="en-US" sz="1600" kern="0" dirty="0" smtClean="0">
                <a:effectLst/>
                <a:latin typeface="+mn-lt"/>
                <a:ea typeface="+mn-ea"/>
                <a:cs typeface="ＭＳ Ｐゴシック" charset="0"/>
              </a:rPr>
              <a:t>Putrescent , whole egg solid </a:t>
            </a:r>
            <a:endParaRPr kumimoji="0" lang="en-US" sz="1600" b="0" i="0" u="none" strike="noStrike" kern="0" cap="none" spc="0" normalizeH="0" baseline="0" noProof="0" dirty="0" smtClean="0">
              <a:ln>
                <a:noFill/>
              </a:ln>
              <a:solidFill>
                <a:schemeClr val="bg1"/>
              </a:solidFill>
              <a:effectLst/>
              <a:uLnTx/>
              <a:uFillTx/>
              <a:latin typeface="+mn-lt"/>
              <a:ea typeface="+mn-ea"/>
              <a:cs typeface="ＭＳ Ｐゴシック" charset="0"/>
            </a:endParaRPr>
          </a:p>
        </p:txBody>
      </p:sp>
      <p:sp>
        <p:nvSpPr>
          <p:cNvPr id="13" name="TextBox 12"/>
          <p:cNvSpPr txBox="1"/>
          <p:nvPr/>
        </p:nvSpPr>
        <p:spPr>
          <a:xfrm>
            <a:off x="4788024" y="4365104"/>
            <a:ext cx="2664296" cy="369332"/>
          </a:xfrm>
          <a:prstGeom prst="rect">
            <a:avLst/>
          </a:prstGeom>
          <a:noFill/>
        </p:spPr>
        <p:txBody>
          <a:bodyPr wrap="square" rtlCol="0">
            <a:spAutoFit/>
          </a:bodyPr>
          <a:lstStyle/>
          <a:p>
            <a:pPr algn="l"/>
            <a:r>
              <a:rPr lang="en-US" sz="1800" dirty="0" smtClean="0"/>
              <a:t>Animal Repellants</a:t>
            </a:r>
            <a:endParaRPr lang="en-CA" sz="18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dirty="0" smtClean="0"/>
              <a:t>Wrap up</a:t>
            </a:r>
            <a:endParaRPr lang="en-US" dirty="0"/>
          </a:p>
        </p:txBody>
      </p:sp>
      <p:sp>
        <p:nvSpPr>
          <p:cNvPr id="21507" name="Rectangle 3"/>
          <p:cNvSpPr>
            <a:spLocks noGrp="1" noChangeArrowheads="1"/>
          </p:cNvSpPr>
          <p:nvPr>
            <p:ph type="body" sz="half" idx="1"/>
          </p:nvPr>
        </p:nvSpPr>
        <p:spPr>
          <a:xfrm>
            <a:off x="457200" y="1600200"/>
            <a:ext cx="8305800" cy="892696"/>
          </a:xfrm>
        </p:spPr>
        <p:txBody>
          <a:bodyPr/>
          <a:lstStyle/>
          <a:p>
            <a:pPr>
              <a:lnSpc>
                <a:spcPct val="90000"/>
              </a:lnSpc>
            </a:pPr>
            <a:r>
              <a:rPr lang="en-US" sz="2400" dirty="0" smtClean="0"/>
              <a:t>Good </a:t>
            </a:r>
            <a:r>
              <a:rPr lang="en-US" sz="2400" dirty="0"/>
              <a:t>housekeeping &amp; good cultural practices will prevent and control most pests</a:t>
            </a:r>
          </a:p>
        </p:txBody>
      </p:sp>
      <p:pic>
        <p:nvPicPr>
          <p:cNvPr id="4" name="Content Placeholder 6" descr="Nellie plant.jpg"/>
          <p:cNvPicPr>
            <a:picLocks noGrp="1" noChangeAspect="1"/>
          </p:cNvPicPr>
          <p:nvPr>
            <p:ph idx="1"/>
          </p:nvPr>
        </p:nvPicPr>
        <p:blipFill rotWithShape="1">
          <a:blip r:embed="rId3">
            <a:extLst>
              <a:ext uri="{28A0092B-C50C-407E-A947-70E740481C1C}">
                <a14:useLocalDpi xmlns="" xmlns:a14="http://schemas.microsoft.com/office/drawing/2010/main" val="0"/>
              </a:ext>
            </a:extLst>
          </a:blip>
          <a:srcRect t="27239" b="12313"/>
          <a:stretch/>
        </p:blipFill>
        <p:spPr>
          <a:xfrm>
            <a:off x="2267744" y="2996952"/>
            <a:ext cx="4584028" cy="2761245"/>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Garden Nov 08 006"/>
          <p:cNvPicPr>
            <a:picLocks noChangeAspect="1" noChangeArrowheads="1"/>
          </p:cNvPicPr>
          <p:nvPr/>
        </p:nvPicPr>
        <p:blipFill>
          <a:blip r:embed="rId3">
            <a:lum bright="-18000" contrast="-6000"/>
          </a:blip>
          <a:srcRect l="26506" t="36932" r="10397"/>
          <a:stretch>
            <a:fillRect/>
          </a:stretch>
        </p:blipFill>
        <p:spPr bwMode="auto">
          <a:xfrm>
            <a:off x="0" y="0"/>
            <a:ext cx="9144000" cy="6086475"/>
          </a:xfrm>
          <a:prstGeom prst="rect">
            <a:avLst/>
          </a:prstGeom>
          <a:noFill/>
          <a:ln w="9525">
            <a:noFill/>
            <a:miter lim="800000"/>
            <a:headEnd/>
            <a:tailEnd/>
          </a:ln>
        </p:spPr>
      </p:pic>
      <p:sp>
        <p:nvSpPr>
          <p:cNvPr id="179203" name="Text Box 3"/>
          <p:cNvSpPr txBox="1">
            <a:spLocks noChangeArrowheads="1"/>
          </p:cNvSpPr>
          <p:nvPr/>
        </p:nvSpPr>
        <p:spPr bwMode="auto">
          <a:xfrm>
            <a:off x="1828800" y="2590800"/>
            <a:ext cx="5638800" cy="11890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b="1">
                <a:solidFill>
                  <a:srgbClr val="336600"/>
                </a:solidFill>
                <a:effectDag name="">
                  <a:cont type="tree" name="">
                    <a:effect ref="fillLine"/>
                    <a:outerShdw dist="38100" dir="13500000" algn="br">
                      <a:srgbClr val="669933"/>
                    </a:outerShdw>
                  </a:cont>
                  <a:cont type="tree" name="">
                    <a:effect ref="fillLine"/>
                    <a:outerShdw dist="38100" dir="2700000" algn="tl">
                      <a:srgbClr val="1E3D00"/>
                    </a:outerShdw>
                  </a:cont>
                  <a:effect ref="fillLine"/>
                </a:effectDag>
                <a:latin typeface="Arial" charset="0"/>
                <a:ea typeface="ＭＳ Ｐゴシック" charset="0"/>
              </a:rPr>
              <a:t>Questions?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CA" smtClean="0"/>
              <a:t>Resources</a:t>
            </a:r>
            <a:endParaRPr lang="en-CA" dirty="0" smtClean="0"/>
          </a:p>
        </p:txBody>
      </p:sp>
      <p:sp>
        <p:nvSpPr>
          <p:cNvPr id="3" name="Content Placeholder 2"/>
          <p:cNvSpPr>
            <a:spLocks noGrp="1"/>
          </p:cNvSpPr>
          <p:nvPr>
            <p:ph idx="1"/>
          </p:nvPr>
        </p:nvSpPr>
        <p:spPr>
          <a:xfrm>
            <a:off x="457200" y="1600200"/>
            <a:ext cx="8229600" cy="4925144"/>
          </a:xfrm>
        </p:spPr>
        <p:txBody>
          <a:bodyPr>
            <a:normAutofit fontScale="40000" lnSpcReduction="20000"/>
          </a:bodyPr>
          <a:lstStyle/>
          <a:p>
            <a:r>
              <a:rPr lang="en-CA" sz="2900" dirty="0" smtClean="0"/>
              <a:t>Ministry of Environment  (OMOE)</a:t>
            </a:r>
          </a:p>
          <a:p>
            <a:pPr marL="457200" lvl="1" indent="0">
              <a:buNone/>
            </a:pPr>
            <a:r>
              <a:rPr lang="en-CA" sz="2200" dirty="0" smtClean="0">
                <a:hlinkClick r:id="rId3"/>
              </a:rPr>
              <a:t>http://www.ene.gov.on.ca/en/land/pesticides/factsheet-pesticides.php</a:t>
            </a:r>
            <a:endParaRPr lang="en-CA" sz="2200" dirty="0" smtClean="0"/>
          </a:p>
          <a:p>
            <a:r>
              <a:rPr lang="en-US" sz="2900" dirty="0" smtClean="0"/>
              <a:t>Ministry of  Agriculture, Food &amp; Rural Affairs (OMAFRA)</a:t>
            </a:r>
            <a:endParaRPr lang="en-CA" sz="2900" dirty="0" smtClean="0">
              <a:hlinkClick r:id="rId4"/>
            </a:endParaRPr>
          </a:p>
          <a:p>
            <a:pPr lvl="1">
              <a:buNone/>
            </a:pPr>
            <a:r>
              <a:rPr lang="en-CA" sz="2200" dirty="0" smtClean="0">
                <a:hlinkClick r:id="rId4"/>
              </a:rPr>
              <a:t>http://www.omafra.gov.on.ca/english/crops/index.html</a:t>
            </a:r>
            <a:endParaRPr lang="en-CA" sz="2200" dirty="0" smtClean="0"/>
          </a:p>
          <a:p>
            <a:pPr lvl="1">
              <a:buNone/>
            </a:pPr>
            <a:r>
              <a:rPr lang="en-CA" dirty="0" smtClean="0">
                <a:hlinkClick r:id="rId5"/>
              </a:rPr>
              <a:t>http://www.omafra.gov.on.ca/english/crops/pub75/pub75toc.htm</a:t>
            </a:r>
            <a:endParaRPr lang="en-CA" dirty="0" smtClean="0"/>
          </a:p>
          <a:p>
            <a:pPr lvl="1">
              <a:buNone/>
            </a:pPr>
            <a:r>
              <a:rPr lang="en-CA" dirty="0" smtClean="0">
                <a:hlinkClick r:id="rId6"/>
              </a:rPr>
              <a:t>http://www.omafra.gov.on.ca/english/livestock/urbanagbib/growingvegetables.htm</a:t>
            </a:r>
            <a:endParaRPr lang="en-CA" dirty="0" smtClean="0"/>
          </a:p>
          <a:p>
            <a:pPr lvl="1">
              <a:buNone/>
            </a:pPr>
            <a:r>
              <a:rPr lang="en-CA" dirty="0" smtClean="0">
                <a:hlinkClick r:id="rId7"/>
              </a:rPr>
              <a:t>http://www.omafra.gov.on.ca/english/crops/organic/orgpests.htm</a:t>
            </a:r>
            <a:endParaRPr lang="en-CA" dirty="0" smtClean="0"/>
          </a:p>
          <a:p>
            <a:pPr lvl="1">
              <a:buNone/>
            </a:pPr>
            <a:endParaRPr lang="en-CA" sz="2200" dirty="0" smtClean="0"/>
          </a:p>
          <a:p>
            <a:r>
              <a:rPr lang="en-US" sz="2900" dirty="0" smtClean="0"/>
              <a:t>Professional Lawn Care Association of Ontario </a:t>
            </a:r>
          </a:p>
          <a:p>
            <a:pPr lvl="1">
              <a:buNone/>
            </a:pPr>
            <a:r>
              <a:rPr lang="en-US" sz="2100" dirty="0" smtClean="0">
                <a:hlinkClick r:id="rId8"/>
              </a:rPr>
              <a:t>http://www.plcao.on.ca/index.html</a:t>
            </a:r>
            <a:endParaRPr lang="en-US" sz="2100" dirty="0" smtClean="0"/>
          </a:p>
          <a:p>
            <a:r>
              <a:rPr lang="en-US" sz="2900" dirty="0" smtClean="0"/>
              <a:t>City of Toronto</a:t>
            </a:r>
          </a:p>
          <a:p>
            <a:pPr lvl="1">
              <a:buNone/>
            </a:pPr>
            <a:r>
              <a:rPr lang="en-CA" sz="2200" dirty="0" smtClean="0">
                <a:hlinkClick r:id="rId9"/>
              </a:rPr>
              <a:t>http://www.toronto.ca/health/pesticides/faq.htm</a:t>
            </a:r>
            <a:endParaRPr lang="en-CA" sz="2200" dirty="0" smtClean="0"/>
          </a:p>
          <a:p>
            <a:pPr lvl="1">
              <a:buNone/>
            </a:pPr>
            <a:r>
              <a:rPr lang="en-CA" dirty="0" smtClean="0">
                <a:hlinkClick r:id="rId10"/>
              </a:rPr>
              <a:t>http://www1.toronto.ca/wps/portal/contentonly?vgnextoid=12b1ebfc2bb31410VgnVCM10000071d60f89RCRD&amp;vgnextfmt=default</a:t>
            </a:r>
            <a:endParaRPr lang="en-CA" dirty="0" smtClean="0"/>
          </a:p>
          <a:p>
            <a:pPr lvl="1">
              <a:buNone/>
            </a:pPr>
            <a:endParaRPr lang="en-CA" sz="2200" dirty="0" smtClean="0"/>
          </a:p>
          <a:p>
            <a:r>
              <a:rPr lang="en-CA" sz="2900" dirty="0" smtClean="0"/>
              <a:t>Landscape Ontario </a:t>
            </a:r>
          </a:p>
          <a:p>
            <a:pPr lvl="1">
              <a:buNone/>
            </a:pPr>
            <a:r>
              <a:rPr lang="en-CA" sz="2100" dirty="0" smtClean="0">
                <a:hlinkClick r:id="rId11"/>
              </a:rPr>
              <a:t>http://landscapeontario.com/how-to-maintain-a-healthy-lawn</a:t>
            </a:r>
            <a:endParaRPr lang="en-CA" sz="2100" dirty="0" smtClean="0"/>
          </a:p>
          <a:p>
            <a:r>
              <a:rPr lang="en-CA" sz="2900" dirty="0" smtClean="0"/>
              <a:t>Weed Info</a:t>
            </a:r>
          </a:p>
          <a:p>
            <a:pPr lvl="1">
              <a:buNone/>
            </a:pPr>
            <a:r>
              <a:rPr lang="en-CA" sz="2100" dirty="0" smtClean="0">
                <a:hlinkClick r:id="rId12"/>
              </a:rPr>
              <a:t>http://www.weedinfo.ca/en/</a:t>
            </a:r>
            <a:endParaRPr lang="en-CA" sz="2100" dirty="0" smtClean="0"/>
          </a:p>
          <a:p>
            <a:pPr lvl="1">
              <a:buNone/>
            </a:pPr>
            <a:endParaRPr lang="en-CA" sz="2100" dirty="0" smtClean="0"/>
          </a:p>
          <a:p>
            <a:r>
              <a:rPr lang="en-CA" sz="2900" dirty="0" smtClean="0"/>
              <a:t>LEAF</a:t>
            </a:r>
          </a:p>
          <a:p>
            <a:pPr lvl="1"/>
            <a:r>
              <a:rPr lang="en-CA" sz="2100" dirty="0" smtClean="0">
                <a:hlinkClick r:id="rId13"/>
              </a:rPr>
              <a:t>http://www.yourleaf.org/</a:t>
            </a:r>
            <a:endParaRPr lang="en-CA" sz="2100" dirty="0" smtClean="0"/>
          </a:p>
          <a:p>
            <a:pPr lvl="1"/>
            <a:endParaRPr lang="en-CA" sz="2100" dirty="0" smtClean="0"/>
          </a:p>
          <a:p>
            <a:r>
              <a:rPr lang="en-CA" sz="2900" dirty="0" smtClean="0"/>
              <a:t>Ontario Society for Ecological Restoration </a:t>
            </a:r>
          </a:p>
          <a:p>
            <a:pPr lvl="1">
              <a:buNone/>
            </a:pPr>
            <a:r>
              <a:rPr lang="en-CA" sz="2100" dirty="0" smtClean="0"/>
              <a:t>Serontario.org</a:t>
            </a:r>
          </a:p>
          <a:p>
            <a:pPr lvl="1">
              <a:buNone/>
            </a:pPr>
            <a:endParaRPr lang="en-CA" sz="2100" dirty="0" smtClean="0"/>
          </a:p>
          <a:p>
            <a:r>
              <a:rPr lang="en-CA" sz="2900" dirty="0" smtClean="0"/>
              <a:t>Ministry of Natural Resource </a:t>
            </a:r>
          </a:p>
          <a:p>
            <a:pPr lvl="1"/>
            <a:r>
              <a:rPr lang="en-CA" sz="2100" dirty="0" smtClean="0"/>
              <a:t>Grow me instead and other guides </a:t>
            </a:r>
          </a:p>
          <a:p>
            <a:pPr lvl="1"/>
            <a:endParaRPr lang="en-CA" sz="2100" dirty="0" smtClean="0"/>
          </a:p>
          <a:p>
            <a:r>
              <a:rPr lang="en-CA" sz="2900" dirty="0" smtClean="0"/>
              <a:t>Overview of Natural Fertilizers </a:t>
            </a:r>
          </a:p>
          <a:p>
            <a:pPr lvl="1"/>
            <a:r>
              <a:rPr lang="en-CA" sz="2100" dirty="0" smtClean="0"/>
              <a:t>Just type in Natural Fertilizers </a:t>
            </a:r>
          </a:p>
          <a:p>
            <a:pPr lvl="1">
              <a:buNone/>
            </a:pPr>
            <a:endParaRPr lang="en-CA" sz="2100" dirty="0" smtClean="0"/>
          </a:p>
          <a:p>
            <a:pPr lvl="1">
              <a:buNone/>
            </a:pPr>
            <a:r>
              <a:rPr lang="en-CA" sz="2100" dirty="0" smtClean="0"/>
              <a:t> </a:t>
            </a:r>
          </a:p>
          <a:p>
            <a:pPr lvl="1">
              <a:buNone/>
            </a:pPr>
            <a:endParaRPr lang="en-CA" sz="2200" dirty="0" smtClean="0"/>
          </a:p>
          <a:p>
            <a:pPr>
              <a:buNone/>
            </a:pPr>
            <a:endParaRPr lang="en-CA" sz="3000" dirty="0" smtClean="0"/>
          </a:p>
          <a:p>
            <a:pPr lvl="1">
              <a:buNone/>
            </a:pPr>
            <a:endParaRPr lang="en-CA" sz="2200" dirty="0" smtClean="0"/>
          </a:p>
          <a:p>
            <a:pPr lvl="1">
              <a:buNone/>
            </a:pPr>
            <a:endParaRPr lang="en-CA" sz="2200" dirty="0" smtClean="0"/>
          </a:p>
          <a:p>
            <a:pPr>
              <a:buNone/>
            </a:pPr>
            <a:endParaRPr lang="en-CA"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Back Up</a:t>
            </a:r>
            <a:endParaRPr lang="en-CA" dirty="0"/>
          </a:p>
        </p:txBody>
      </p:sp>
      <p:sp>
        <p:nvSpPr>
          <p:cNvPr id="3" name="Content Placeholder 2"/>
          <p:cNvSpPr>
            <a:spLocks noGrp="1"/>
          </p:cNvSpPr>
          <p:nvPr>
            <p:ph idx="1"/>
          </p:nvPr>
        </p:nvSpPr>
        <p:spPr/>
        <p:txBody>
          <a:bodyPr/>
          <a:lstStyle/>
          <a:p>
            <a:r>
              <a:rPr lang="en-CA" dirty="0" smtClean="0"/>
              <a:t>The Diseases</a:t>
            </a:r>
          </a:p>
          <a:p>
            <a:r>
              <a:rPr lang="en-CA" dirty="0" smtClean="0"/>
              <a:t>The Pests</a:t>
            </a:r>
          </a:p>
          <a:p>
            <a:r>
              <a:rPr lang="en-CA" dirty="0" smtClean="0"/>
              <a:t>The Weeds</a:t>
            </a:r>
          </a:p>
          <a:p>
            <a:endParaRPr lang="en-CA" dirty="0" smtClean="0"/>
          </a:p>
          <a:p>
            <a:pPr>
              <a:buNone/>
            </a:pPr>
            <a:endParaRPr lang="en-CA"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Ban</a:t>
            </a:r>
            <a:endParaRPr lang="en-CA" dirty="0"/>
          </a:p>
        </p:txBody>
      </p:sp>
      <p:pic>
        <p:nvPicPr>
          <p:cNvPr id="316418" name="Picture 2" descr="https://encrypted-tbn2.gstatic.com/images?q=tbn:ANd9GcTlnUzcmgpSKGl0WsJrgVHjeKdNe-NHlujPPEodwFpaeYh8FVeBLw"/>
          <p:cNvPicPr>
            <a:picLocks noChangeAspect="1" noChangeArrowheads="1"/>
          </p:cNvPicPr>
          <p:nvPr/>
        </p:nvPicPr>
        <p:blipFill>
          <a:blip r:embed="rId3"/>
          <a:srcRect/>
          <a:stretch>
            <a:fillRect/>
          </a:stretch>
        </p:blipFill>
        <p:spPr bwMode="auto">
          <a:xfrm>
            <a:off x="6841542" y="4293097"/>
            <a:ext cx="2043348" cy="2016224"/>
          </a:xfrm>
          <a:prstGeom prst="rect">
            <a:avLst/>
          </a:prstGeom>
          <a:noFill/>
        </p:spPr>
      </p:pic>
      <p:sp>
        <p:nvSpPr>
          <p:cNvPr id="3" name="Content Placeholder 2"/>
          <p:cNvSpPr>
            <a:spLocks noGrp="1"/>
          </p:cNvSpPr>
          <p:nvPr>
            <p:ph idx="1"/>
          </p:nvPr>
        </p:nvSpPr>
        <p:spPr/>
        <p:txBody>
          <a:bodyPr/>
          <a:lstStyle/>
          <a:p>
            <a:r>
              <a:rPr lang="en-US" sz="1800" dirty="0" smtClean="0"/>
              <a:t>Pesticides have been associated with a variety of health issues including cancer, reproductive &amp; nervous system ailments</a:t>
            </a:r>
          </a:p>
          <a:p>
            <a:r>
              <a:rPr lang="en-US" sz="1800" dirty="0" smtClean="0"/>
              <a:t>Children are especially vulnerable</a:t>
            </a:r>
          </a:p>
          <a:p>
            <a:pPr lvl="1"/>
            <a:r>
              <a:rPr lang="en-US" sz="1800" dirty="0" smtClean="0"/>
              <a:t>smaller mass</a:t>
            </a:r>
          </a:p>
          <a:p>
            <a:pPr lvl="1"/>
            <a:r>
              <a:rPr lang="en-US" sz="1800" dirty="0" smtClean="0"/>
              <a:t>greater likelihood of ingestion or absorption through exposed skin</a:t>
            </a:r>
          </a:p>
          <a:p>
            <a:r>
              <a:rPr lang="en-US" sz="1800" dirty="0" smtClean="0"/>
              <a:t>Pesticides affect beneficial insects &amp; wildlife</a:t>
            </a:r>
          </a:p>
          <a:p>
            <a:r>
              <a:rPr lang="en-US" sz="1800" dirty="0" smtClean="0"/>
              <a:t>Safeguards groundwater</a:t>
            </a:r>
          </a:p>
          <a:p>
            <a:r>
              <a:rPr lang="en-US" sz="1800" dirty="0" smtClean="0"/>
              <a:t>Manufacturers are not required to test chemical interactions</a:t>
            </a:r>
          </a:p>
          <a:p>
            <a:r>
              <a:rPr lang="en-US" sz="1800" dirty="0" smtClean="0"/>
              <a:t>Do it for the bee’s </a:t>
            </a:r>
          </a:p>
          <a:p>
            <a:pPr lvl="1"/>
            <a:r>
              <a:rPr lang="en-US" sz="1800" dirty="0" smtClean="0"/>
              <a:t>Although many seeds are treated </a:t>
            </a:r>
          </a:p>
          <a:p>
            <a:pPr lvl="1">
              <a:buNone/>
            </a:pPr>
            <a:r>
              <a:rPr lang="en-US" sz="1800" dirty="0" smtClean="0"/>
              <a:t>      with insecticides, fungicides etc </a:t>
            </a:r>
          </a:p>
          <a:p>
            <a:pPr>
              <a:buNone/>
            </a:pPr>
            <a:endParaRPr lang="en-CA" sz="1800" dirty="0" smtClean="0"/>
          </a:p>
        </p:txBody>
      </p:sp>
      <p:pic>
        <p:nvPicPr>
          <p:cNvPr id="316420" name="Picture 4" descr="Monsanto Banned"/>
          <p:cNvPicPr>
            <a:picLocks noChangeAspect="1" noChangeArrowheads="1"/>
          </p:cNvPicPr>
          <p:nvPr/>
        </p:nvPicPr>
        <p:blipFill>
          <a:blip r:embed="rId4"/>
          <a:srcRect/>
          <a:stretch>
            <a:fillRect/>
          </a:stretch>
        </p:blipFill>
        <p:spPr bwMode="auto">
          <a:xfrm>
            <a:off x="5796136" y="5013176"/>
            <a:ext cx="1080120" cy="144016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sz="half" idx="1"/>
          </p:nvPr>
        </p:nvSpPr>
        <p:spPr>
          <a:xfrm>
            <a:off x="304800" y="1447800"/>
            <a:ext cx="4419600" cy="4495800"/>
          </a:xfrm>
        </p:spPr>
        <p:txBody>
          <a:bodyPr/>
          <a:lstStyle/>
          <a:p>
            <a:r>
              <a:rPr lang="en-US" sz="1600"/>
              <a:t>Symptoms</a:t>
            </a:r>
          </a:p>
          <a:p>
            <a:pPr lvl="1"/>
            <a:r>
              <a:rPr lang="en-US" sz="1400"/>
              <a:t>Black spots rimmed with orange/yellow</a:t>
            </a:r>
          </a:p>
          <a:p>
            <a:pPr lvl="1"/>
            <a:r>
              <a:rPr lang="en-US" sz="1400"/>
              <a:t>Leaves yellow &amp; drop</a:t>
            </a:r>
          </a:p>
          <a:p>
            <a:r>
              <a:rPr lang="en-US" sz="1600"/>
              <a:t>Treatment</a:t>
            </a:r>
          </a:p>
          <a:p>
            <a:pPr lvl="1"/>
            <a:r>
              <a:rPr lang="en-US" sz="1400"/>
              <a:t>Remove affected leaves</a:t>
            </a:r>
          </a:p>
          <a:p>
            <a:pPr lvl="1"/>
            <a:r>
              <a:rPr lang="en-US" sz="1400"/>
              <a:t>Spray with liquid sulphur &amp; repeat regularly</a:t>
            </a:r>
          </a:p>
          <a:p>
            <a:pPr lvl="1"/>
            <a:r>
              <a:rPr lang="en-US" sz="1400"/>
              <a:t>Ensure watering properly, 1” /wk, avoid overhead and water in morning only</a:t>
            </a:r>
          </a:p>
        </p:txBody>
      </p:sp>
      <p:pic>
        <p:nvPicPr>
          <p:cNvPr id="38924" name="Picture 12" descr="Blackspot on Rose"/>
          <p:cNvPicPr>
            <a:picLocks noChangeAspect="1" noChangeArrowheads="1"/>
          </p:cNvPicPr>
          <p:nvPr/>
        </p:nvPicPr>
        <p:blipFill>
          <a:blip r:embed="rId3" cstate="print"/>
          <a:srcRect/>
          <a:stretch>
            <a:fillRect/>
          </a:stretch>
        </p:blipFill>
        <p:spPr bwMode="auto">
          <a:xfrm>
            <a:off x="152400" y="1219200"/>
            <a:ext cx="4572000" cy="3048000"/>
          </a:xfrm>
          <a:prstGeom prst="rect">
            <a:avLst/>
          </a:prstGeom>
          <a:noFill/>
          <a:ln w="9525">
            <a:noFill/>
            <a:miter lim="800000"/>
            <a:headEnd/>
            <a:tailEnd/>
          </a:ln>
        </p:spPr>
      </p:pic>
      <p:sp>
        <p:nvSpPr>
          <p:cNvPr id="38914" name="Rectangle 2"/>
          <p:cNvSpPr>
            <a:spLocks noGrp="1" noChangeArrowheads="1"/>
          </p:cNvSpPr>
          <p:nvPr>
            <p:ph type="title"/>
          </p:nvPr>
        </p:nvSpPr>
        <p:spPr/>
        <p:txBody>
          <a:bodyPr/>
          <a:lstStyle/>
          <a:p>
            <a:r>
              <a:rPr lang="en-US"/>
              <a:t>Black Spot</a:t>
            </a:r>
          </a:p>
        </p:txBody>
      </p:sp>
      <p:pic>
        <p:nvPicPr>
          <p:cNvPr id="38921" name="Picture 9" descr="rose_black_spot1"/>
          <p:cNvPicPr>
            <a:picLocks noGrp="1" noChangeAspect="1" noChangeArrowheads="1"/>
          </p:cNvPicPr>
          <p:nvPr>
            <p:ph sz="quarter" idx="3"/>
          </p:nvPr>
        </p:nvPicPr>
        <p:blipFill>
          <a:blip r:embed="rId4" cstate="print"/>
          <a:srcRect/>
          <a:stretch>
            <a:fillRect/>
          </a:stretch>
        </p:blipFill>
        <p:spPr>
          <a:xfrm>
            <a:off x="4267200" y="1676400"/>
            <a:ext cx="4648200" cy="3486150"/>
          </a:xfrm>
          <a:noFill/>
          <a:ln/>
        </p:spPr>
      </p:pic>
      <p:pic>
        <p:nvPicPr>
          <p:cNvPr id="38923" name="Picture 11" descr="fig1"/>
          <p:cNvPicPr>
            <a:picLocks noChangeAspect="1" noChangeArrowheads="1"/>
          </p:cNvPicPr>
          <p:nvPr/>
        </p:nvPicPr>
        <p:blipFill>
          <a:blip r:embed="rId5" cstate="print"/>
          <a:srcRect/>
          <a:stretch>
            <a:fillRect/>
          </a:stretch>
        </p:blipFill>
        <p:spPr bwMode="auto">
          <a:xfrm>
            <a:off x="2209800" y="3810000"/>
            <a:ext cx="3581400" cy="2868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Blight</a:t>
            </a:r>
          </a:p>
        </p:txBody>
      </p:sp>
      <p:sp>
        <p:nvSpPr>
          <p:cNvPr id="40963" name="Rectangle 3"/>
          <p:cNvSpPr>
            <a:spLocks noGrp="1" noChangeArrowheads="1"/>
          </p:cNvSpPr>
          <p:nvPr>
            <p:ph type="body" sz="half" idx="1"/>
          </p:nvPr>
        </p:nvSpPr>
        <p:spPr/>
        <p:txBody>
          <a:bodyPr/>
          <a:lstStyle/>
          <a:p>
            <a:r>
              <a:rPr lang="en-US" sz="1800"/>
              <a:t>Symptoms</a:t>
            </a:r>
          </a:p>
          <a:p>
            <a:pPr lvl="1"/>
            <a:r>
              <a:rPr lang="en-CA" sz="1600"/>
              <a:t>Sudden wilting or browning of leaves</a:t>
            </a:r>
          </a:p>
          <a:p>
            <a:pPr lvl="1"/>
            <a:r>
              <a:rPr lang="en-CA" sz="1600"/>
              <a:t>Buds that fail to open</a:t>
            </a:r>
          </a:p>
          <a:p>
            <a:pPr lvl="1"/>
            <a:r>
              <a:rPr lang="en-CA" sz="1600"/>
              <a:t>“Shepherd’s crook” stem deformation</a:t>
            </a:r>
            <a:r>
              <a:rPr lang="en-CA" sz="1800"/>
              <a:t> </a:t>
            </a:r>
            <a:endParaRPr lang="en-US" sz="1600"/>
          </a:p>
          <a:p>
            <a:r>
              <a:rPr lang="en-US" sz="1800"/>
              <a:t>Treatment</a:t>
            </a:r>
          </a:p>
          <a:p>
            <a:pPr lvl="1"/>
            <a:r>
              <a:rPr lang="en-CA" sz="1600"/>
              <a:t>Dead-head flowers promptly</a:t>
            </a:r>
          </a:p>
          <a:p>
            <a:pPr lvl="1"/>
            <a:r>
              <a:rPr lang="en-CA" sz="1600"/>
              <a:t>Water early in the day</a:t>
            </a:r>
            <a:endParaRPr lang="en-US" sz="1600"/>
          </a:p>
        </p:txBody>
      </p:sp>
      <p:pic>
        <p:nvPicPr>
          <p:cNvPr id="40973" name="Picture 13" descr="Early Blight Picture"/>
          <p:cNvPicPr>
            <a:picLocks noGrp="1" noChangeAspect="1" noChangeArrowheads="1"/>
          </p:cNvPicPr>
          <p:nvPr>
            <p:ph sz="quarter" idx="3"/>
          </p:nvPr>
        </p:nvPicPr>
        <p:blipFill>
          <a:blip r:embed="rId3" cstate="print"/>
          <a:srcRect/>
          <a:stretch>
            <a:fillRect/>
          </a:stretch>
        </p:blipFill>
        <p:spPr>
          <a:xfrm>
            <a:off x="4038600" y="3562350"/>
            <a:ext cx="4038600" cy="3028950"/>
          </a:xfrm>
          <a:noFill/>
          <a:ln/>
        </p:spPr>
      </p:pic>
      <p:pic>
        <p:nvPicPr>
          <p:cNvPr id="40977" name="Picture 17" descr="stem_blight"/>
          <p:cNvPicPr>
            <a:picLocks noGrp="1" noChangeAspect="1" noChangeArrowheads="1"/>
          </p:cNvPicPr>
          <p:nvPr>
            <p:ph sz="quarter" idx="2"/>
          </p:nvPr>
        </p:nvPicPr>
        <p:blipFill>
          <a:blip r:embed="rId4" cstate="print"/>
          <a:srcRect/>
          <a:stretch>
            <a:fillRect/>
          </a:stretch>
        </p:blipFill>
        <p:spPr>
          <a:xfrm>
            <a:off x="5862638" y="1257300"/>
            <a:ext cx="2657475" cy="2933700"/>
          </a:xfrm>
          <a:noFill/>
          <a:ln/>
        </p:spPr>
      </p:pic>
      <p:pic>
        <p:nvPicPr>
          <p:cNvPr id="40980" name="Picture 20" descr="fire_blight"/>
          <p:cNvPicPr>
            <a:picLocks noChangeAspect="1" noChangeArrowheads="1"/>
          </p:cNvPicPr>
          <p:nvPr/>
        </p:nvPicPr>
        <p:blipFill>
          <a:blip r:embed="rId5" cstate="print"/>
          <a:srcRect/>
          <a:stretch>
            <a:fillRect/>
          </a:stretch>
        </p:blipFill>
        <p:spPr bwMode="auto">
          <a:xfrm>
            <a:off x="457200" y="1371600"/>
            <a:ext cx="3990975" cy="45720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Grp="1" noChangeArrowheads="1"/>
          </p:cNvSpPr>
          <p:nvPr>
            <p:ph type="title"/>
          </p:nvPr>
        </p:nvSpPr>
        <p:spPr/>
        <p:txBody>
          <a:bodyPr/>
          <a:lstStyle/>
          <a:p>
            <a:r>
              <a:rPr lang="en-US"/>
              <a:t>Bacterial Wilt</a:t>
            </a:r>
          </a:p>
        </p:txBody>
      </p:sp>
      <p:sp>
        <p:nvSpPr>
          <p:cNvPr id="31749" name="Rectangle 5"/>
          <p:cNvSpPr>
            <a:spLocks noGrp="1" noChangeArrowheads="1"/>
          </p:cNvSpPr>
          <p:nvPr>
            <p:ph type="body" sz="half" idx="1"/>
          </p:nvPr>
        </p:nvSpPr>
        <p:spPr/>
        <p:txBody>
          <a:bodyPr/>
          <a:lstStyle/>
          <a:p>
            <a:pPr>
              <a:lnSpc>
                <a:spcPct val="90000"/>
              </a:lnSpc>
            </a:pPr>
            <a:r>
              <a:rPr lang="en-US" sz="1600"/>
              <a:t>Symptoms</a:t>
            </a:r>
          </a:p>
          <a:p>
            <a:pPr lvl="1">
              <a:lnSpc>
                <a:spcPct val="90000"/>
              </a:lnSpc>
            </a:pPr>
            <a:r>
              <a:rPr lang="en-US" sz="1400"/>
              <a:t>Wilt, recover, wilt cycle</a:t>
            </a:r>
          </a:p>
          <a:p>
            <a:pPr lvl="1">
              <a:lnSpc>
                <a:spcPct val="90000"/>
              </a:lnSpc>
            </a:pPr>
            <a:r>
              <a:rPr lang="en-US" sz="1400"/>
              <a:t>Yellow &amp; die</a:t>
            </a:r>
          </a:p>
          <a:p>
            <a:pPr lvl="1">
              <a:lnSpc>
                <a:spcPct val="90000"/>
              </a:lnSpc>
            </a:pPr>
            <a:r>
              <a:rPr lang="en-US" sz="1400"/>
              <a:t>Stems ooze slimy liquid</a:t>
            </a:r>
          </a:p>
          <a:p>
            <a:pPr>
              <a:lnSpc>
                <a:spcPct val="90000"/>
              </a:lnSpc>
            </a:pPr>
            <a:r>
              <a:rPr lang="en-US" sz="1600"/>
              <a:t>Treatment</a:t>
            </a:r>
          </a:p>
          <a:p>
            <a:pPr lvl="1">
              <a:lnSpc>
                <a:spcPct val="90000"/>
              </a:lnSpc>
            </a:pPr>
            <a:r>
              <a:rPr lang="en-US" sz="1400"/>
              <a:t>Nothing effective</a:t>
            </a:r>
          </a:p>
          <a:p>
            <a:pPr lvl="1">
              <a:lnSpc>
                <a:spcPct val="90000"/>
              </a:lnSpc>
            </a:pPr>
            <a:r>
              <a:rPr lang="en-US" sz="1400"/>
              <a:t>Remove and destroy</a:t>
            </a:r>
          </a:p>
          <a:p>
            <a:pPr lvl="1">
              <a:lnSpc>
                <a:spcPct val="90000"/>
              </a:lnSpc>
            </a:pPr>
            <a:r>
              <a:rPr lang="en-US" sz="1400"/>
              <a:t>Wash hands and tools thoroughly</a:t>
            </a:r>
          </a:p>
        </p:txBody>
      </p:sp>
      <p:pic>
        <p:nvPicPr>
          <p:cNvPr id="31752" name="Picture 8" descr="Ralstonia01"/>
          <p:cNvPicPr>
            <a:picLocks noChangeAspect="1" noChangeArrowheads="1"/>
          </p:cNvPicPr>
          <p:nvPr/>
        </p:nvPicPr>
        <p:blipFill>
          <a:blip r:embed="rId3" cstate="print"/>
          <a:srcRect/>
          <a:stretch>
            <a:fillRect/>
          </a:stretch>
        </p:blipFill>
        <p:spPr bwMode="auto">
          <a:xfrm>
            <a:off x="533400" y="1293813"/>
            <a:ext cx="3429000" cy="2897187"/>
          </a:xfrm>
          <a:prstGeom prst="rect">
            <a:avLst/>
          </a:prstGeom>
          <a:noFill/>
        </p:spPr>
      </p:pic>
      <p:sp>
        <p:nvSpPr>
          <p:cNvPr id="31768" name="Text Box 24"/>
          <p:cNvSpPr txBox="1">
            <a:spLocks noChangeArrowheads="1"/>
          </p:cNvSpPr>
          <p:nvPr/>
        </p:nvSpPr>
        <p:spPr bwMode="auto">
          <a:xfrm>
            <a:off x="304800" y="4175125"/>
            <a:ext cx="3886200" cy="396875"/>
          </a:xfrm>
          <a:prstGeom prst="rect">
            <a:avLst/>
          </a:prstGeom>
          <a:noFill/>
          <a:ln w="9525">
            <a:noFill/>
            <a:miter lim="800000"/>
            <a:headEnd/>
            <a:tailEnd/>
          </a:ln>
          <a:effectLst/>
        </p:spPr>
        <p:txBody>
          <a:bodyPr>
            <a:spAutoFit/>
          </a:bodyPr>
          <a:lstStyle/>
          <a:p>
            <a:pPr eaLnBrk="1" hangingPunct="1"/>
            <a:r>
              <a:rPr lang="en-US" sz="1000" b="1"/>
              <a:t>Wilting geraniums showing early &amp; advanced symptoms of </a:t>
            </a:r>
            <a:r>
              <a:rPr lang="en-US" sz="1000" b="1" i="1"/>
              <a:t>R.solanacearum  </a:t>
            </a:r>
            <a:r>
              <a:rPr lang="en-US" sz="1000"/>
              <a:t>Wisconsin Department of Agriculture</a:t>
            </a:r>
          </a:p>
        </p:txBody>
      </p:sp>
      <p:pic>
        <p:nvPicPr>
          <p:cNvPr id="31770" name="Picture 26" descr="Ralstonia03"/>
          <p:cNvPicPr>
            <a:picLocks noChangeAspect="1" noChangeArrowheads="1"/>
          </p:cNvPicPr>
          <p:nvPr/>
        </p:nvPicPr>
        <p:blipFill>
          <a:blip r:embed="rId4" cstate="print"/>
          <a:srcRect/>
          <a:stretch>
            <a:fillRect/>
          </a:stretch>
        </p:blipFill>
        <p:spPr bwMode="auto">
          <a:xfrm>
            <a:off x="685800" y="4611688"/>
            <a:ext cx="3048000" cy="2017712"/>
          </a:xfrm>
          <a:prstGeom prst="rect">
            <a:avLst/>
          </a:prstGeom>
          <a:noFill/>
        </p:spPr>
      </p:pic>
      <p:pic>
        <p:nvPicPr>
          <p:cNvPr id="31782" name="Picture 38" descr="Ralstonia05"/>
          <p:cNvPicPr>
            <a:picLocks noChangeAspect="1" noChangeArrowheads="1"/>
          </p:cNvPicPr>
          <p:nvPr/>
        </p:nvPicPr>
        <p:blipFill>
          <a:blip r:embed="rId5" cstate="print"/>
          <a:srcRect/>
          <a:stretch>
            <a:fillRect/>
          </a:stretch>
        </p:blipFill>
        <p:spPr bwMode="auto">
          <a:xfrm>
            <a:off x="5562600" y="1371600"/>
            <a:ext cx="3289300" cy="2178050"/>
          </a:xfrm>
          <a:prstGeom prst="rect">
            <a:avLst/>
          </a:prstGeom>
          <a:noFill/>
        </p:spPr>
      </p:pic>
      <p:sp>
        <p:nvSpPr>
          <p:cNvPr id="31793" name="Text Box 49"/>
          <p:cNvSpPr txBox="1">
            <a:spLocks noChangeArrowheads="1"/>
          </p:cNvSpPr>
          <p:nvPr/>
        </p:nvSpPr>
        <p:spPr bwMode="auto">
          <a:xfrm>
            <a:off x="4267200" y="2209800"/>
            <a:ext cx="1274763" cy="427038"/>
          </a:xfrm>
          <a:prstGeom prst="rect">
            <a:avLst/>
          </a:prstGeom>
          <a:noFill/>
          <a:ln w="9525">
            <a:noFill/>
            <a:miter lim="800000"/>
            <a:headEnd/>
            <a:tailEnd/>
          </a:ln>
          <a:effectLst/>
        </p:spPr>
        <p:txBody>
          <a:bodyPr wrap="none">
            <a:spAutoFit/>
          </a:bodyPr>
          <a:lstStyle/>
          <a:p>
            <a:r>
              <a:rPr lang="en-US" sz="1200"/>
              <a:t>Wilting potatoes</a:t>
            </a:r>
          </a:p>
          <a:p>
            <a:r>
              <a:rPr lang="en-US" sz="1000"/>
              <a:t>Cornell University</a:t>
            </a:r>
          </a:p>
        </p:txBody>
      </p:sp>
      <p:pic>
        <p:nvPicPr>
          <p:cNvPr id="31795" name="Picture 51" descr="Ralstonia04"/>
          <p:cNvPicPr>
            <a:picLocks noChangeAspect="1" noChangeArrowheads="1"/>
          </p:cNvPicPr>
          <p:nvPr/>
        </p:nvPicPr>
        <p:blipFill>
          <a:blip r:embed="rId6" cstate="print"/>
          <a:srcRect/>
          <a:stretch>
            <a:fillRect/>
          </a:stretch>
        </p:blipFill>
        <p:spPr bwMode="auto">
          <a:xfrm>
            <a:off x="4876800" y="3698875"/>
            <a:ext cx="4038600" cy="3021013"/>
          </a:xfrm>
          <a:prstGeom prst="rect">
            <a:avLst/>
          </a:prstGeom>
          <a:noFill/>
        </p:spPr>
      </p:pic>
      <p:sp>
        <p:nvSpPr>
          <p:cNvPr id="31806" name="Text Box 62"/>
          <p:cNvSpPr txBox="1">
            <a:spLocks noChangeArrowheads="1"/>
          </p:cNvSpPr>
          <p:nvPr/>
        </p:nvSpPr>
        <p:spPr bwMode="auto">
          <a:xfrm>
            <a:off x="4114800" y="5486400"/>
            <a:ext cx="2590800" cy="701675"/>
          </a:xfrm>
          <a:prstGeom prst="rect">
            <a:avLst/>
          </a:prstGeom>
          <a:noFill/>
          <a:ln w="9525">
            <a:noFill/>
            <a:miter lim="800000"/>
            <a:headEnd/>
            <a:tailEnd/>
          </a:ln>
          <a:effectLst/>
        </p:spPr>
        <p:txBody>
          <a:bodyPr>
            <a:spAutoFit/>
          </a:bodyPr>
          <a:lstStyle/>
          <a:p>
            <a:pPr eaLnBrk="1" hangingPunct="1"/>
            <a:r>
              <a:rPr lang="en-US" sz="1200" b="1"/>
              <a:t>Runny white ooze on cut stem</a:t>
            </a:r>
            <a:r>
              <a:rPr lang="en-US" sz="1200"/>
              <a:t/>
            </a:r>
            <a:br>
              <a:rPr lang="en-US" sz="1200"/>
            </a:br>
            <a:r>
              <a:rPr lang="en-US" sz="1000"/>
              <a:t>Margery Daughtrey, Cornell University</a:t>
            </a:r>
          </a:p>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t>Fusarium Wilt</a:t>
            </a:r>
          </a:p>
        </p:txBody>
      </p:sp>
      <p:sp>
        <p:nvSpPr>
          <p:cNvPr id="43011" name="Rectangle 3"/>
          <p:cNvSpPr>
            <a:spLocks noGrp="1" noChangeArrowheads="1"/>
          </p:cNvSpPr>
          <p:nvPr>
            <p:ph type="body" sz="half" idx="1"/>
          </p:nvPr>
        </p:nvSpPr>
        <p:spPr>
          <a:xfrm>
            <a:off x="304800" y="1447800"/>
            <a:ext cx="4343400" cy="5105400"/>
          </a:xfrm>
        </p:spPr>
        <p:txBody>
          <a:bodyPr/>
          <a:lstStyle/>
          <a:p>
            <a:pPr>
              <a:lnSpc>
                <a:spcPct val="90000"/>
              </a:lnSpc>
            </a:pPr>
            <a:r>
              <a:rPr lang="en-US" sz="1200"/>
              <a:t>Symptoms</a:t>
            </a:r>
          </a:p>
          <a:p>
            <a:pPr lvl="1">
              <a:lnSpc>
                <a:spcPct val="90000"/>
              </a:lnSpc>
            </a:pPr>
            <a:r>
              <a:rPr lang="en-US" sz="1000"/>
              <a:t>Stem shrinks inwards and turns black</a:t>
            </a:r>
          </a:p>
          <a:p>
            <a:pPr lvl="1">
              <a:lnSpc>
                <a:spcPct val="90000"/>
              </a:lnSpc>
            </a:pPr>
            <a:r>
              <a:rPr lang="en-US" sz="1000"/>
              <a:t>Plant wilts, keels over and collapses</a:t>
            </a:r>
          </a:p>
          <a:p>
            <a:pPr>
              <a:lnSpc>
                <a:spcPct val="90000"/>
              </a:lnSpc>
            </a:pPr>
            <a:r>
              <a:rPr lang="en-US" sz="1200"/>
              <a:t>Treatment</a:t>
            </a:r>
          </a:p>
          <a:p>
            <a:pPr lvl="1">
              <a:lnSpc>
                <a:spcPct val="90000"/>
              </a:lnSpc>
            </a:pPr>
            <a:r>
              <a:rPr lang="en-US" sz="1000"/>
              <a:t>No cure</a:t>
            </a:r>
          </a:p>
          <a:p>
            <a:pPr lvl="1">
              <a:lnSpc>
                <a:spcPct val="90000"/>
              </a:lnSpc>
            </a:pPr>
            <a:r>
              <a:rPr lang="en-US" sz="1000"/>
              <a:t>Remove affected seedlings </a:t>
            </a:r>
          </a:p>
          <a:p>
            <a:pPr lvl="1">
              <a:lnSpc>
                <a:spcPct val="90000"/>
              </a:lnSpc>
            </a:pPr>
            <a:r>
              <a:rPr lang="en-US" sz="1000"/>
              <a:t>Use sterile potting medium</a:t>
            </a:r>
          </a:p>
          <a:p>
            <a:pPr lvl="1">
              <a:lnSpc>
                <a:spcPct val="90000"/>
              </a:lnSpc>
            </a:pPr>
            <a:r>
              <a:rPr lang="en-US" sz="1000"/>
              <a:t>Keep utensils clean</a:t>
            </a:r>
          </a:p>
          <a:p>
            <a:pPr lvl="1">
              <a:lnSpc>
                <a:spcPct val="90000"/>
              </a:lnSpc>
            </a:pPr>
            <a:r>
              <a:rPr lang="en-US" sz="1000"/>
              <a:t>Provide adequate spacing between seedlings</a:t>
            </a:r>
          </a:p>
          <a:p>
            <a:pPr lvl="1">
              <a:lnSpc>
                <a:spcPct val="90000"/>
              </a:lnSpc>
            </a:pPr>
            <a:r>
              <a:rPr lang="en-US" sz="1000"/>
              <a:t>Ensure good air circulation</a:t>
            </a:r>
          </a:p>
          <a:p>
            <a:pPr lvl="1">
              <a:lnSpc>
                <a:spcPct val="90000"/>
              </a:lnSpc>
            </a:pPr>
            <a:r>
              <a:rPr lang="en-US" sz="1000"/>
              <a:t>Buy disease-resistant seeds – look for “VF” on seed packets</a:t>
            </a:r>
          </a:p>
        </p:txBody>
      </p:sp>
      <p:pic>
        <p:nvPicPr>
          <p:cNvPr id="43014" name="Picture 6" descr="fusarium_wilt3"/>
          <p:cNvPicPr>
            <a:picLocks noGrp="1" noChangeAspect="1" noChangeArrowheads="1"/>
          </p:cNvPicPr>
          <p:nvPr>
            <p:ph sz="quarter" idx="2"/>
          </p:nvPr>
        </p:nvPicPr>
        <p:blipFill>
          <a:blip r:embed="rId3" cstate="print"/>
          <a:srcRect/>
          <a:stretch>
            <a:fillRect/>
          </a:stretch>
        </p:blipFill>
        <p:spPr>
          <a:xfrm>
            <a:off x="5867400" y="1447800"/>
            <a:ext cx="2178050" cy="2628900"/>
          </a:xfrm>
          <a:noFill/>
          <a:ln/>
        </p:spPr>
      </p:pic>
      <p:pic>
        <p:nvPicPr>
          <p:cNvPr id="43017" name="Picture 9" descr="1007"/>
          <p:cNvPicPr>
            <a:picLocks noGrp="1" noChangeAspect="1" noChangeArrowheads="1"/>
          </p:cNvPicPr>
          <p:nvPr>
            <p:ph sz="quarter" idx="3"/>
          </p:nvPr>
        </p:nvPicPr>
        <p:blipFill>
          <a:blip r:embed="rId4" cstate="print"/>
          <a:srcRect/>
          <a:stretch>
            <a:fillRect/>
          </a:stretch>
        </p:blipFill>
        <p:spPr>
          <a:xfrm>
            <a:off x="4343400" y="4191000"/>
            <a:ext cx="3429000" cy="2571750"/>
          </a:xfrm>
          <a:noFill/>
          <a:ln/>
        </p:spPr>
      </p:pic>
      <p:pic>
        <p:nvPicPr>
          <p:cNvPr id="43020" name="Picture 12" descr="Fusarium wilt/Stem blight, Fusarium spp.  (Hypocreales: Nectriaceae)">
            <a:hlinkClick r:id="rId5"/>
          </p:cNvPr>
          <p:cNvPicPr>
            <a:picLocks noChangeAspect="1" noChangeArrowheads="1"/>
          </p:cNvPicPr>
          <p:nvPr/>
        </p:nvPicPr>
        <p:blipFill>
          <a:blip r:embed="rId6" cstate="print"/>
          <a:srcRect/>
          <a:stretch>
            <a:fillRect/>
          </a:stretch>
        </p:blipFill>
        <p:spPr bwMode="auto">
          <a:xfrm>
            <a:off x="381000" y="1524000"/>
            <a:ext cx="4114800" cy="2743200"/>
          </a:xfrm>
          <a:prstGeom prst="rect">
            <a:avLst/>
          </a:prstGeom>
          <a:noFill/>
        </p:spPr>
      </p:pic>
      <p:sp>
        <p:nvSpPr>
          <p:cNvPr id="43021" name="Text Box 13"/>
          <p:cNvSpPr txBox="1">
            <a:spLocks noChangeArrowheads="1"/>
          </p:cNvSpPr>
          <p:nvPr/>
        </p:nvSpPr>
        <p:spPr bwMode="auto">
          <a:xfrm>
            <a:off x="381000" y="4343400"/>
            <a:ext cx="4114800" cy="396875"/>
          </a:xfrm>
          <a:prstGeom prst="rect">
            <a:avLst/>
          </a:prstGeom>
          <a:noFill/>
          <a:ln w="9525">
            <a:noFill/>
            <a:miter lim="800000"/>
            <a:headEnd/>
            <a:tailEnd/>
          </a:ln>
          <a:effectLst/>
        </p:spPr>
        <p:txBody>
          <a:bodyPr>
            <a:spAutoFit/>
          </a:bodyPr>
          <a:lstStyle/>
          <a:p>
            <a:r>
              <a:rPr lang="en-US" sz="1000"/>
              <a:t>Fusarium wilt on silver fir seedlings. Andrej Kunca, National Forest Centre - Slovakia, Bugwood.org </a:t>
            </a:r>
          </a:p>
        </p:txBody>
      </p:sp>
      <p:sp>
        <p:nvSpPr>
          <p:cNvPr id="43022" name="Text Box 14"/>
          <p:cNvSpPr txBox="1">
            <a:spLocks noChangeArrowheads="1"/>
          </p:cNvSpPr>
          <p:nvPr/>
        </p:nvSpPr>
        <p:spPr bwMode="auto">
          <a:xfrm>
            <a:off x="3048000" y="5562600"/>
            <a:ext cx="1219200" cy="396875"/>
          </a:xfrm>
          <a:prstGeom prst="rect">
            <a:avLst/>
          </a:prstGeom>
          <a:noFill/>
          <a:ln w="9525">
            <a:noFill/>
            <a:miter lim="800000"/>
            <a:headEnd/>
            <a:tailEnd/>
          </a:ln>
          <a:effectLst/>
        </p:spPr>
        <p:txBody>
          <a:bodyPr>
            <a:spAutoFit/>
          </a:bodyPr>
          <a:lstStyle/>
          <a:p>
            <a:r>
              <a:rPr lang="en-US" sz="1000"/>
              <a:t>Fusarium wilt on field grown crops </a:t>
            </a:r>
          </a:p>
        </p:txBody>
      </p:sp>
      <p:sp>
        <p:nvSpPr>
          <p:cNvPr id="43023" name="Text Box 15"/>
          <p:cNvSpPr txBox="1">
            <a:spLocks noChangeArrowheads="1"/>
          </p:cNvSpPr>
          <p:nvPr/>
        </p:nvSpPr>
        <p:spPr bwMode="auto">
          <a:xfrm>
            <a:off x="4724400" y="2971800"/>
            <a:ext cx="1066800" cy="396875"/>
          </a:xfrm>
          <a:prstGeom prst="rect">
            <a:avLst/>
          </a:prstGeom>
          <a:noFill/>
          <a:ln w="9525">
            <a:noFill/>
            <a:miter lim="800000"/>
            <a:headEnd/>
            <a:tailEnd/>
          </a:ln>
          <a:effectLst/>
        </p:spPr>
        <p:txBody>
          <a:bodyPr>
            <a:spAutoFit/>
          </a:bodyPr>
          <a:lstStyle/>
          <a:p>
            <a:r>
              <a:rPr lang="en-US" sz="1000"/>
              <a:t>Fusarium wilt blackened stem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8" name="Picture 12"/>
          <p:cNvPicPr>
            <a:picLocks noGrp="1" noChangeAspect="1" noChangeArrowheads="1"/>
          </p:cNvPicPr>
          <p:nvPr>
            <p:ph sz="quarter" idx="3"/>
          </p:nvPr>
        </p:nvPicPr>
        <p:blipFill>
          <a:blip r:embed="rId3" cstate="print"/>
          <a:srcRect/>
          <a:stretch>
            <a:fillRect/>
          </a:stretch>
        </p:blipFill>
        <p:spPr>
          <a:xfrm>
            <a:off x="5181600" y="4724400"/>
            <a:ext cx="2789238" cy="1793875"/>
          </a:xfrm>
          <a:noFill/>
          <a:ln/>
        </p:spPr>
      </p:pic>
      <p:sp>
        <p:nvSpPr>
          <p:cNvPr id="45058" name="Rectangle 2"/>
          <p:cNvSpPr>
            <a:spLocks noGrp="1" noChangeArrowheads="1"/>
          </p:cNvSpPr>
          <p:nvPr>
            <p:ph type="title"/>
          </p:nvPr>
        </p:nvSpPr>
        <p:spPr/>
        <p:txBody>
          <a:bodyPr/>
          <a:lstStyle/>
          <a:p>
            <a:r>
              <a:rPr lang="en-US"/>
              <a:t>Grey Mould</a:t>
            </a:r>
          </a:p>
        </p:txBody>
      </p:sp>
      <p:sp>
        <p:nvSpPr>
          <p:cNvPr id="45059" name="Rectangle 3"/>
          <p:cNvSpPr>
            <a:spLocks noGrp="1" noChangeArrowheads="1"/>
          </p:cNvSpPr>
          <p:nvPr>
            <p:ph type="body" sz="half" idx="1"/>
          </p:nvPr>
        </p:nvSpPr>
        <p:spPr/>
        <p:txBody>
          <a:bodyPr/>
          <a:lstStyle/>
          <a:p>
            <a:pPr>
              <a:lnSpc>
                <a:spcPct val="90000"/>
              </a:lnSpc>
            </a:pPr>
            <a:r>
              <a:rPr lang="en-US" sz="1000"/>
              <a:t>Symptoms</a:t>
            </a:r>
          </a:p>
          <a:p>
            <a:pPr lvl="1">
              <a:lnSpc>
                <a:spcPct val="90000"/>
              </a:lnSpc>
            </a:pPr>
            <a:r>
              <a:rPr lang="en-US" sz="900"/>
              <a:t>Fuzzy grey mould</a:t>
            </a:r>
          </a:p>
          <a:p>
            <a:pPr lvl="1">
              <a:lnSpc>
                <a:spcPct val="90000"/>
              </a:lnSpc>
            </a:pPr>
            <a:r>
              <a:rPr lang="en-US" sz="900"/>
              <a:t>Brownish, spongy patches on leaves, flowers and fruit</a:t>
            </a:r>
          </a:p>
          <a:p>
            <a:pPr>
              <a:lnSpc>
                <a:spcPct val="90000"/>
              </a:lnSpc>
            </a:pPr>
            <a:r>
              <a:rPr lang="en-US" sz="1000"/>
              <a:t>Treatment</a:t>
            </a:r>
          </a:p>
          <a:p>
            <a:pPr lvl="1">
              <a:lnSpc>
                <a:spcPct val="90000"/>
              </a:lnSpc>
            </a:pPr>
            <a:r>
              <a:rPr lang="en-US" sz="900"/>
              <a:t>Ensure good air circulation</a:t>
            </a:r>
          </a:p>
          <a:p>
            <a:pPr lvl="1">
              <a:lnSpc>
                <a:spcPct val="90000"/>
              </a:lnSpc>
            </a:pPr>
            <a:r>
              <a:rPr lang="en-US" sz="900"/>
              <a:t>Properly space plants</a:t>
            </a:r>
          </a:p>
          <a:p>
            <a:pPr lvl="1">
              <a:lnSpc>
                <a:spcPct val="90000"/>
              </a:lnSpc>
            </a:pPr>
            <a:r>
              <a:rPr lang="en-US" sz="900"/>
              <a:t>Remove infected material immediately</a:t>
            </a:r>
          </a:p>
          <a:p>
            <a:pPr lvl="1">
              <a:lnSpc>
                <a:spcPct val="90000"/>
              </a:lnSpc>
            </a:pPr>
            <a:r>
              <a:rPr lang="en-US" sz="900"/>
              <a:t>Keep secateurs clean and disinfect between cuts</a:t>
            </a:r>
          </a:p>
          <a:p>
            <a:pPr lvl="1">
              <a:lnSpc>
                <a:spcPct val="90000"/>
              </a:lnSpc>
            </a:pPr>
            <a:r>
              <a:rPr lang="en-US" sz="900"/>
              <a:t>Clean up leaf litter in fall</a:t>
            </a:r>
          </a:p>
          <a:p>
            <a:pPr lvl="1">
              <a:lnSpc>
                <a:spcPct val="90000"/>
              </a:lnSpc>
            </a:pPr>
            <a:r>
              <a:rPr lang="en-US" sz="900"/>
              <a:t>Spray with liquid sulphur</a:t>
            </a:r>
          </a:p>
        </p:txBody>
      </p:sp>
      <p:pic>
        <p:nvPicPr>
          <p:cNvPr id="45066" name="Picture 10" descr="P1000549_1web"/>
          <p:cNvPicPr>
            <a:picLocks noGrp="1" noChangeAspect="1" noChangeArrowheads="1"/>
          </p:cNvPicPr>
          <p:nvPr>
            <p:ph sz="quarter" idx="2"/>
          </p:nvPr>
        </p:nvPicPr>
        <p:blipFill>
          <a:blip r:embed="rId4" cstate="print"/>
          <a:srcRect/>
          <a:stretch>
            <a:fillRect/>
          </a:stretch>
        </p:blipFill>
        <p:spPr>
          <a:xfrm>
            <a:off x="457200" y="1371600"/>
            <a:ext cx="3943350" cy="5257800"/>
          </a:xfrm>
          <a:noFill/>
          <a:ln/>
        </p:spPr>
      </p:pic>
      <p:pic>
        <p:nvPicPr>
          <p:cNvPr id="45070" name="Picture 14"/>
          <p:cNvPicPr>
            <a:picLocks noChangeAspect="1" noChangeArrowheads="1"/>
          </p:cNvPicPr>
          <p:nvPr/>
        </p:nvPicPr>
        <p:blipFill>
          <a:blip r:embed="rId5" cstate="print"/>
          <a:srcRect/>
          <a:stretch>
            <a:fillRect/>
          </a:stretch>
        </p:blipFill>
        <p:spPr bwMode="auto">
          <a:xfrm>
            <a:off x="3962400" y="1524000"/>
            <a:ext cx="4648200" cy="3009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sz="half" idx="1"/>
          </p:nvPr>
        </p:nvSpPr>
        <p:spPr>
          <a:xfrm>
            <a:off x="457200" y="1600200"/>
            <a:ext cx="4038600" cy="5105400"/>
          </a:xfrm>
        </p:spPr>
        <p:txBody>
          <a:bodyPr/>
          <a:lstStyle/>
          <a:p>
            <a:pPr>
              <a:lnSpc>
                <a:spcPct val="80000"/>
              </a:lnSpc>
            </a:pPr>
            <a:r>
              <a:rPr lang="en-US" sz="1200"/>
              <a:t>Description</a:t>
            </a:r>
          </a:p>
          <a:p>
            <a:pPr lvl="1" eaLnBrk="0" hangingPunct="0">
              <a:lnSpc>
                <a:spcPct val="80000"/>
              </a:lnSpc>
              <a:spcBef>
                <a:spcPct val="0"/>
              </a:spcBef>
            </a:pPr>
            <a:r>
              <a:rPr lang="en-CA" sz="1000"/>
              <a:t>Small, pear-shaped sucking insects (1/16 – 3/8” long); </a:t>
            </a:r>
            <a:endParaRPr lang="en-US" sz="1000"/>
          </a:p>
          <a:p>
            <a:pPr lvl="1">
              <a:lnSpc>
                <a:spcPct val="80000"/>
              </a:lnSpc>
            </a:pPr>
            <a:r>
              <a:rPr lang="en-US" sz="1000"/>
              <a:t>Various colours</a:t>
            </a:r>
          </a:p>
          <a:p>
            <a:pPr>
              <a:lnSpc>
                <a:spcPct val="80000"/>
              </a:lnSpc>
            </a:pPr>
            <a:r>
              <a:rPr lang="en-US" sz="1200"/>
              <a:t>Damage Appearance</a:t>
            </a:r>
          </a:p>
          <a:p>
            <a:pPr lvl="1">
              <a:lnSpc>
                <a:spcPct val="80000"/>
              </a:lnSpc>
            </a:pPr>
            <a:r>
              <a:rPr lang="en-US" sz="1000"/>
              <a:t>Puckered, curled or withered leaves</a:t>
            </a:r>
          </a:p>
          <a:p>
            <a:pPr lvl="1">
              <a:lnSpc>
                <a:spcPct val="80000"/>
              </a:lnSpc>
            </a:pPr>
            <a:r>
              <a:rPr lang="en-US" sz="1000"/>
              <a:t>Presence of sticky substance (honeydew) on leaves or stems</a:t>
            </a:r>
          </a:p>
          <a:p>
            <a:pPr lvl="1">
              <a:lnSpc>
                <a:spcPct val="80000"/>
              </a:lnSpc>
            </a:pPr>
            <a:r>
              <a:rPr lang="en-US" sz="1000"/>
              <a:t>Sooty mould on plant</a:t>
            </a:r>
          </a:p>
          <a:p>
            <a:pPr>
              <a:lnSpc>
                <a:spcPct val="80000"/>
              </a:lnSpc>
            </a:pPr>
            <a:r>
              <a:rPr lang="en-US" sz="1200"/>
              <a:t>Prevention &amp; Control</a:t>
            </a:r>
          </a:p>
          <a:p>
            <a:pPr lvl="1">
              <a:lnSpc>
                <a:spcPct val="80000"/>
              </a:lnSpc>
            </a:pPr>
            <a:r>
              <a:rPr lang="en-US" sz="1000"/>
              <a:t>Spray aphids off with strong stream of water (repeat as needed)</a:t>
            </a:r>
          </a:p>
          <a:p>
            <a:pPr lvl="1">
              <a:lnSpc>
                <a:spcPct val="80000"/>
              </a:lnSpc>
            </a:pPr>
            <a:r>
              <a:rPr lang="en-US" sz="1000"/>
              <a:t>Dormant oil may control over-wintering eggs</a:t>
            </a:r>
          </a:p>
          <a:p>
            <a:pPr lvl="1">
              <a:lnSpc>
                <a:spcPct val="80000"/>
              </a:lnSpc>
            </a:pPr>
            <a:r>
              <a:rPr lang="en-US" sz="1000"/>
              <a:t>Spray with soapy water (40:1) 3 times at 3 day intervals, rinse after 10 minutes</a:t>
            </a:r>
          </a:p>
        </p:txBody>
      </p:sp>
      <p:pic>
        <p:nvPicPr>
          <p:cNvPr id="47116" name="Picture 12" descr="aphids"/>
          <p:cNvPicPr>
            <a:picLocks noChangeAspect="1" noChangeArrowheads="1"/>
          </p:cNvPicPr>
          <p:nvPr/>
        </p:nvPicPr>
        <p:blipFill>
          <a:blip r:embed="rId3" cstate="print"/>
          <a:srcRect/>
          <a:stretch>
            <a:fillRect/>
          </a:stretch>
        </p:blipFill>
        <p:spPr bwMode="auto">
          <a:xfrm>
            <a:off x="533400" y="1447800"/>
            <a:ext cx="3884613" cy="4876800"/>
          </a:xfrm>
          <a:prstGeom prst="rect">
            <a:avLst/>
          </a:prstGeom>
          <a:noFill/>
        </p:spPr>
      </p:pic>
      <p:sp>
        <p:nvSpPr>
          <p:cNvPr id="47106" name="Rectangle 2"/>
          <p:cNvSpPr>
            <a:spLocks noGrp="1" noChangeArrowheads="1"/>
          </p:cNvSpPr>
          <p:nvPr>
            <p:ph type="title"/>
          </p:nvPr>
        </p:nvSpPr>
        <p:spPr/>
        <p:txBody>
          <a:bodyPr/>
          <a:lstStyle/>
          <a:p>
            <a:r>
              <a:rPr lang="en-US"/>
              <a:t>Aphids</a:t>
            </a:r>
          </a:p>
        </p:txBody>
      </p:sp>
      <p:pic>
        <p:nvPicPr>
          <p:cNvPr id="47121" name="Picture 17" descr="2488921127_3c733cae6d"/>
          <p:cNvPicPr>
            <a:picLocks noGrp="1" noChangeAspect="1" noChangeArrowheads="1"/>
          </p:cNvPicPr>
          <p:nvPr>
            <p:ph sz="quarter" idx="3"/>
          </p:nvPr>
        </p:nvPicPr>
        <p:blipFill>
          <a:blip r:embed="rId4" cstate="print"/>
          <a:srcRect/>
          <a:stretch>
            <a:fillRect/>
          </a:stretch>
        </p:blipFill>
        <p:spPr>
          <a:xfrm>
            <a:off x="5486400" y="1676400"/>
            <a:ext cx="2800350" cy="3733800"/>
          </a:xfrm>
          <a:noFill/>
          <a:ln/>
        </p:spPr>
      </p:pic>
      <p:pic>
        <p:nvPicPr>
          <p:cNvPr id="47110" name="Picture 6" descr="aphids"/>
          <p:cNvPicPr>
            <a:picLocks noGrp="1" noChangeAspect="1" noChangeArrowheads="1"/>
          </p:cNvPicPr>
          <p:nvPr>
            <p:ph sz="quarter" idx="2"/>
          </p:nvPr>
        </p:nvPicPr>
        <p:blipFill>
          <a:blip r:embed="rId5" cstate="print"/>
          <a:srcRect/>
          <a:stretch>
            <a:fillRect/>
          </a:stretch>
        </p:blipFill>
        <p:spPr>
          <a:xfrm>
            <a:off x="3276600" y="4953000"/>
            <a:ext cx="2667000" cy="1608138"/>
          </a:xfrm>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4" name="Picture 12" descr="earwigdamage"/>
          <p:cNvPicPr>
            <a:picLocks noChangeAspect="1" noChangeArrowheads="1"/>
          </p:cNvPicPr>
          <p:nvPr/>
        </p:nvPicPr>
        <p:blipFill>
          <a:blip r:embed="rId3" cstate="print"/>
          <a:srcRect/>
          <a:stretch>
            <a:fillRect/>
          </a:stretch>
        </p:blipFill>
        <p:spPr bwMode="auto">
          <a:xfrm>
            <a:off x="4038600" y="3886200"/>
            <a:ext cx="4038600" cy="2695575"/>
          </a:xfrm>
          <a:prstGeom prst="rect">
            <a:avLst/>
          </a:prstGeom>
          <a:noFill/>
        </p:spPr>
      </p:pic>
      <p:sp>
        <p:nvSpPr>
          <p:cNvPr id="49154" name="Rectangle 2"/>
          <p:cNvSpPr>
            <a:spLocks noGrp="1" noChangeArrowheads="1"/>
          </p:cNvSpPr>
          <p:nvPr>
            <p:ph type="title"/>
          </p:nvPr>
        </p:nvSpPr>
        <p:spPr/>
        <p:txBody>
          <a:bodyPr/>
          <a:lstStyle/>
          <a:p>
            <a:r>
              <a:rPr lang="en-US"/>
              <a:t>Earwigs</a:t>
            </a:r>
          </a:p>
        </p:txBody>
      </p:sp>
      <p:sp>
        <p:nvSpPr>
          <p:cNvPr id="49155" name="Rectangle 3"/>
          <p:cNvSpPr>
            <a:spLocks noGrp="1" noChangeArrowheads="1"/>
          </p:cNvSpPr>
          <p:nvPr>
            <p:ph type="body" sz="half" idx="1"/>
          </p:nvPr>
        </p:nvSpPr>
        <p:spPr>
          <a:xfrm>
            <a:off x="2743200" y="1600200"/>
            <a:ext cx="4038600" cy="4495800"/>
          </a:xfrm>
        </p:spPr>
        <p:txBody>
          <a:bodyPr/>
          <a:lstStyle/>
          <a:p>
            <a:pPr>
              <a:lnSpc>
                <a:spcPct val="80000"/>
              </a:lnSpc>
            </a:pPr>
            <a:r>
              <a:rPr lang="en-US" sz="1200"/>
              <a:t>Description</a:t>
            </a:r>
          </a:p>
          <a:p>
            <a:pPr lvl="1">
              <a:lnSpc>
                <a:spcPct val="80000"/>
              </a:lnSpc>
            </a:pPr>
            <a:r>
              <a:rPr lang="en-US" sz="1000"/>
              <a:t>¾” long, </a:t>
            </a:r>
            <a:r>
              <a:rPr lang="en-CA" sz="1000"/>
              <a:t>hard-shelled brown beetles with pincers at the back</a:t>
            </a:r>
          </a:p>
          <a:p>
            <a:pPr lvl="1">
              <a:lnSpc>
                <a:spcPct val="80000"/>
              </a:lnSpc>
            </a:pPr>
            <a:r>
              <a:rPr lang="en-US" sz="1000"/>
              <a:t>Nocturnal	</a:t>
            </a:r>
          </a:p>
          <a:p>
            <a:pPr>
              <a:lnSpc>
                <a:spcPct val="80000"/>
              </a:lnSpc>
            </a:pPr>
            <a:r>
              <a:rPr lang="en-US" sz="1200"/>
              <a:t>Damage Appearance</a:t>
            </a:r>
          </a:p>
          <a:p>
            <a:pPr lvl="1">
              <a:lnSpc>
                <a:spcPct val="80000"/>
              </a:lnSpc>
            </a:pPr>
            <a:r>
              <a:rPr lang="en-US" sz="1000"/>
              <a:t>Chewed leaves</a:t>
            </a:r>
          </a:p>
          <a:p>
            <a:pPr lvl="1">
              <a:lnSpc>
                <a:spcPct val="80000"/>
              </a:lnSpc>
            </a:pPr>
            <a:r>
              <a:rPr lang="en-US" sz="1000"/>
              <a:t>Not a problem unless present in excess</a:t>
            </a:r>
          </a:p>
          <a:p>
            <a:pPr>
              <a:lnSpc>
                <a:spcPct val="80000"/>
              </a:lnSpc>
            </a:pPr>
            <a:r>
              <a:rPr lang="en-US" sz="1200"/>
              <a:t>Prevention &amp; Control</a:t>
            </a:r>
          </a:p>
          <a:p>
            <a:pPr lvl="1">
              <a:lnSpc>
                <a:spcPct val="80000"/>
              </a:lnSpc>
            </a:pPr>
            <a:r>
              <a:rPr lang="en-US" sz="1000"/>
              <a:t>Trap in 6” to 10” lengths of garden hose placed on ground at night</a:t>
            </a:r>
          </a:p>
          <a:p>
            <a:pPr lvl="1">
              <a:lnSpc>
                <a:spcPct val="80000"/>
              </a:lnSpc>
            </a:pPr>
            <a:r>
              <a:rPr lang="en-US" sz="1000"/>
              <a:t>Drown trapped insects in soapy water in the morning</a:t>
            </a:r>
          </a:p>
        </p:txBody>
      </p:sp>
      <p:pic>
        <p:nvPicPr>
          <p:cNvPr id="49158" name="Picture 6" descr="Earwig"/>
          <p:cNvPicPr>
            <a:picLocks noGrp="1" noChangeAspect="1" noChangeArrowheads="1"/>
          </p:cNvPicPr>
          <p:nvPr>
            <p:ph sz="quarter" idx="2"/>
          </p:nvPr>
        </p:nvPicPr>
        <p:blipFill>
          <a:blip r:embed="rId4" cstate="print"/>
          <a:srcRect/>
          <a:stretch>
            <a:fillRect/>
          </a:stretch>
        </p:blipFill>
        <p:spPr>
          <a:xfrm>
            <a:off x="2438400" y="1295400"/>
            <a:ext cx="4191000" cy="2574925"/>
          </a:xfrm>
          <a:noFill/>
          <a:ln/>
        </p:spPr>
      </p:pic>
      <p:pic>
        <p:nvPicPr>
          <p:cNvPr id="49161" name="Picture 9" descr="earwig2"/>
          <p:cNvPicPr>
            <a:picLocks noGrp="1" noChangeAspect="1" noChangeArrowheads="1"/>
          </p:cNvPicPr>
          <p:nvPr>
            <p:ph sz="quarter" idx="3"/>
          </p:nvPr>
        </p:nvPicPr>
        <p:blipFill>
          <a:blip r:embed="rId5" cstate="print"/>
          <a:srcRect/>
          <a:stretch>
            <a:fillRect/>
          </a:stretch>
        </p:blipFill>
        <p:spPr>
          <a:xfrm>
            <a:off x="1371600" y="3505200"/>
            <a:ext cx="1885950" cy="2865438"/>
          </a:xfrm>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Slugs &amp; Snails</a:t>
            </a:r>
          </a:p>
        </p:txBody>
      </p:sp>
      <p:sp>
        <p:nvSpPr>
          <p:cNvPr id="51206" name="Rectangle 6"/>
          <p:cNvSpPr>
            <a:spLocks noGrp="1" noChangeArrowheads="1"/>
          </p:cNvSpPr>
          <p:nvPr>
            <p:ph type="body" sz="half" idx="1"/>
          </p:nvPr>
        </p:nvSpPr>
        <p:spPr>
          <a:xfrm>
            <a:off x="609600" y="1600200"/>
            <a:ext cx="4038600" cy="4953000"/>
          </a:xfrm>
          <a:noFill/>
          <a:ln/>
        </p:spPr>
        <p:txBody>
          <a:bodyPr/>
          <a:lstStyle/>
          <a:p>
            <a:pPr>
              <a:lnSpc>
                <a:spcPct val="80000"/>
              </a:lnSpc>
            </a:pPr>
            <a:r>
              <a:rPr lang="en-US" sz="900"/>
              <a:t>Description</a:t>
            </a:r>
          </a:p>
          <a:p>
            <a:pPr lvl="1">
              <a:lnSpc>
                <a:spcPct val="80000"/>
              </a:lnSpc>
            </a:pPr>
            <a:r>
              <a:rPr lang="en-CA" sz="800" i="1"/>
              <a:t>Slugs,</a:t>
            </a:r>
            <a:r>
              <a:rPr lang="en-CA" sz="800"/>
              <a:t> soft, slime-covered molluscs 1/8” – 1” long; </a:t>
            </a:r>
          </a:p>
          <a:p>
            <a:pPr lvl="1">
              <a:lnSpc>
                <a:spcPct val="80000"/>
              </a:lnSpc>
            </a:pPr>
            <a:r>
              <a:rPr lang="en-CA" sz="800" i="1"/>
              <a:t>Snails</a:t>
            </a:r>
            <a:r>
              <a:rPr lang="en-CA" sz="800"/>
              <a:t> – similar, but with </a:t>
            </a:r>
            <a:br>
              <a:rPr lang="en-CA" sz="800"/>
            </a:br>
            <a:r>
              <a:rPr lang="en-CA" sz="800"/>
              <a:t>coiled shells on back</a:t>
            </a:r>
            <a:r>
              <a:rPr lang="en-US" sz="700"/>
              <a:t> </a:t>
            </a:r>
            <a:endParaRPr lang="en-CA" sz="800"/>
          </a:p>
          <a:p>
            <a:pPr lvl="1">
              <a:lnSpc>
                <a:spcPct val="80000"/>
              </a:lnSpc>
            </a:pPr>
            <a:r>
              <a:rPr lang="en-US" sz="800"/>
              <a:t>Nocturnal	</a:t>
            </a:r>
          </a:p>
          <a:p>
            <a:pPr>
              <a:lnSpc>
                <a:spcPct val="80000"/>
              </a:lnSpc>
            </a:pPr>
            <a:r>
              <a:rPr lang="en-US" sz="900"/>
              <a:t>Damage Appearance</a:t>
            </a:r>
          </a:p>
          <a:p>
            <a:pPr lvl="1">
              <a:lnSpc>
                <a:spcPct val="80000"/>
              </a:lnSpc>
            </a:pPr>
            <a:r>
              <a:rPr lang="en-CA" sz="800"/>
              <a:t>Ragged holes in leaves</a:t>
            </a:r>
          </a:p>
          <a:p>
            <a:pPr>
              <a:lnSpc>
                <a:spcPct val="80000"/>
              </a:lnSpc>
            </a:pPr>
            <a:r>
              <a:rPr lang="en-US" sz="900"/>
              <a:t>Prevention &amp; Control</a:t>
            </a:r>
          </a:p>
          <a:p>
            <a:pPr lvl="1">
              <a:lnSpc>
                <a:spcPct val="80000"/>
              </a:lnSpc>
            </a:pPr>
            <a:r>
              <a:rPr lang="en-CA" sz="800"/>
              <a:t>Spread diatomaceous earth around susceptible plants</a:t>
            </a:r>
          </a:p>
          <a:p>
            <a:pPr lvl="1">
              <a:lnSpc>
                <a:spcPct val="80000"/>
              </a:lnSpc>
            </a:pPr>
            <a:r>
              <a:rPr lang="en-CA" sz="800"/>
              <a:t>Place copper or zinc strips around edges of growing beds</a:t>
            </a:r>
          </a:p>
          <a:p>
            <a:pPr lvl="1">
              <a:lnSpc>
                <a:spcPct val="80000"/>
              </a:lnSpc>
            </a:pPr>
            <a:r>
              <a:rPr lang="en-CA" sz="800"/>
              <a:t>“Lure” under boards, then kill</a:t>
            </a:r>
          </a:p>
          <a:p>
            <a:pPr lvl="1">
              <a:lnSpc>
                <a:spcPct val="80000"/>
              </a:lnSpc>
            </a:pPr>
            <a:r>
              <a:rPr lang="en-CA" sz="800"/>
              <a:t>Use an inorganic mulch</a:t>
            </a:r>
          </a:p>
          <a:p>
            <a:pPr lvl="1">
              <a:lnSpc>
                <a:spcPct val="80000"/>
              </a:lnSpc>
            </a:pPr>
            <a:r>
              <a:rPr lang="en-CA" sz="800"/>
              <a:t>Spray with 1 qt. water with 1 tsp ammonia to kill on contact</a:t>
            </a:r>
          </a:p>
          <a:p>
            <a:pPr lvl="1">
              <a:lnSpc>
                <a:spcPct val="80000"/>
              </a:lnSpc>
            </a:pPr>
            <a:r>
              <a:rPr lang="en-CA" sz="800"/>
              <a:t>Drown</a:t>
            </a:r>
            <a:endParaRPr lang="en-US" sz="800"/>
          </a:p>
        </p:txBody>
      </p:sp>
      <p:pic>
        <p:nvPicPr>
          <p:cNvPr id="51211" name="Picture 11" descr="garden slug control">
            <a:hlinkClick r:id="rId3" tooltip="garden slugs by sustainableecho, on Flickr"/>
          </p:cNvPr>
          <p:cNvPicPr>
            <a:picLocks noGrp="1" noChangeAspect="1" noChangeArrowheads="1"/>
          </p:cNvPicPr>
          <p:nvPr>
            <p:ph sz="quarter" idx="3"/>
          </p:nvPr>
        </p:nvPicPr>
        <p:blipFill>
          <a:blip r:embed="rId4" cstate="print"/>
          <a:srcRect/>
          <a:stretch>
            <a:fillRect/>
          </a:stretch>
        </p:blipFill>
        <p:spPr>
          <a:xfrm>
            <a:off x="1066800" y="3886200"/>
            <a:ext cx="3429000" cy="2571750"/>
          </a:xfrm>
          <a:ln/>
        </p:spPr>
      </p:pic>
      <p:pic>
        <p:nvPicPr>
          <p:cNvPr id="51220" name="Picture 20" descr="Slug on hosta leaf with damage">
            <a:hlinkClick r:id="rId5"/>
          </p:cNvPr>
          <p:cNvPicPr>
            <a:picLocks noChangeAspect="1" noChangeArrowheads="1"/>
          </p:cNvPicPr>
          <p:nvPr/>
        </p:nvPicPr>
        <p:blipFill>
          <a:blip r:embed="rId6" cstate="print"/>
          <a:srcRect/>
          <a:stretch>
            <a:fillRect/>
          </a:stretch>
        </p:blipFill>
        <p:spPr bwMode="auto">
          <a:xfrm>
            <a:off x="609600" y="1295400"/>
            <a:ext cx="3581400" cy="2686050"/>
          </a:xfrm>
          <a:prstGeom prst="rect">
            <a:avLst/>
          </a:prstGeom>
          <a:noFill/>
        </p:spPr>
      </p:pic>
      <p:pic>
        <p:nvPicPr>
          <p:cNvPr id="51222" name="Picture 22" descr="Hosta leaves with slug damage">
            <a:hlinkClick r:id="rId7"/>
          </p:cNvPr>
          <p:cNvPicPr>
            <a:picLocks noChangeAspect="1" noChangeArrowheads="1"/>
          </p:cNvPicPr>
          <p:nvPr/>
        </p:nvPicPr>
        <p:blipFill>
          <a:blip r:embed="rId8" cstate="print"/>
          <a:srcRect/>
          <a:stretch>
            <a:fillRect/>
          </a:stretch>
        </p:blipFill>
        <p:spPr bwMode="auto">
          <a:xfrm>
            <a:off x="4419600" y="3733800"/>
            <a:ext cx="3048000" cy="2286000"/>
          </a:xfrm>
          <a:prstGeom prst="rect">
            <a:avLst/>
          </a:prstGeom>
          <a:noFill/>
        </p:spPr>
      </p:pic>
      <p:pic>
        <p:nvPicPr>
          <p:cNvPr id="51215" name="Picture 15" descr="Helixaspersathecommongardensnail"/>
          <p:cNvPicPr>
            <a:picLocks noGrp="1" noChangeAspect="1" noChangeArrowheads="1"/>
          </p:cNvPicPr>
          <p:nvPr>
            <p:ph sz="quarter" idx="2"/>
          </p:nvPr>
        </p:nvPicPr>
        <p:blipFill>
          <a:blip r:embed="rId9" cstate="print"/>
          <a:srcRect/>
          <a:stretch>
            <a:fillRect/>
          </a:stretch>
        </p:blipFill>
        <p:spPr>
          <a:xfrm>
            <a:off x="4800600" y="1371600"/>
            <a:ext cx="3733800" cy="2478088"/>
          </a:xfrm>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a:t>Scale</a:t>
            </a:r>
          </a:p>
        </p:txBody>
      </p:sp>
      <p:sp>
        <p:nvSpPr>
          <p:cNvPr id="239619" name="Rectangle 3"/>
          <p:cNvSpPr>
            <a:spLocks noGrp="1" noChangeArrowheads="1"/>
          </p:cNvSpPr>
          <p:nvPr>
            <p:ph type="body" sz="half" idx="1"/>
          </p:nvPr>
        </p:nvSpPr>
        <p:spPr>
          <a:noFill/>
          <a:ln/>
        </p:spPr>
        <p:txBody>
          <a:bodyPr/>
          <a:lstStyle/>
          <a:p>
            <a:pPr>
              <a:lnSpc>
                <a:spcPct val="80000"/>
              </a:lnSpc>
            </a:pPr>
            <a:r>
              <a:rPr lang="en-US" sz="900"/>
              <a:t>Description</a:t>
            </a:r>
          </a:p>
          <a:p>
            <a:pPr lvl="1">
              <a:lnSpc>
                <a:spcPct val="80000"/>
              </a:lnSpc>
            </a:pPr>
            <a:r>
              <a:rPr lang="en-CA" sz="1000" i="1"/>
              <a:t>Scale</a:t>
            </a:r>
            <a:r>
              <a:rPr lang="en-CA" sz="1000"/>
              <a:t> – small, oval sucking insects (1/12” – 1/5” long); usually various shades of brown or grey</a:t>
            </a:r>
            <a:r>
              <a:rPr lang="en-US" sz="1000"/>
              <a:t> </a:t>
            </a:r>
            <a:r>
              <a:rPr lang="en-US" sz="800"/>
              <a:t>	</a:t>
            </a:r>
          </a:p>
          <a:p>
            <a:pPr>
              <a:lnSpc>
                <a:spcPct val="80000"/>
              </a:lnSpc>
            </a:pPr>
            <a:r>
              <a:rPr lang="en-US" sz="900"/>
              <a:t>Damage Appearance</a:t>
            </a:r>
          </a:p>
          <a:p>
            <a:pPr lvl="1">
              <a:lnSpc>
                <a:spcPct val="80000"/>
              </a:lnSpc>
            </a:pPr>
            <a:r>
              <a:rPr lang="en-CA" sz="1000"/>
              <a:t>wilting plants</a:t>
            </a:r>
          </a:p>
          <a:p>
            <a:pPr lvl="1">
              <a:lnSpc>
                <a:spcPct val="80000"/>
              </a:lnSpc>
            </a:pPr>
            <a:r>
              <a:rPr lang="en-CA" sz="1000"/>
              <a:t>scale usually occur in groups that look like “bumps” on the plant stems or undersides of leaves</a:t>
            </a:r>
            <a:r>
              <a:rPr lang="en-US" sz="1000"/>
              <a:t> </a:t>
            </a:r>
            <a:endParaRPr lang="en-CA" sz="800"/>
          </a:p>
          <a:p>
            <a:pPr>
              <a:lnSpc>
                <a:spcPct val="80000"/>
              </a:lnSpc>
            </a:pPr>
            <a:r>
              <a:rPr lang="en-US" sz="900"/>
              <a:t>Prevention &amp; Control</a:t>
            </a:r>
          </a:p>
          <a:p>
            <a:pPr lvl="1">
              <a:lnSpc>
                <a:spcPct val="80000"/>
              </a:lnSpc>
            </a:pPr>
            <a:r>
              <a:rPr lang="en-CA" sz="1000"/>
              <a:t>dormant horticultural oil applied in late winter will kill over-wintering adults</a:t>
            </a:r>
          </a:p>
          <a:p>
            <a:pPr lvl="1">
              <a:lnSpc>
                <a:spcPct val="80000"/>
              </a:lnSpc>
            </a:pPr>
            <a:r>
              <a:rPr lang="en-CA" sz="1000"/>
              <a:t>dab the bumps with a cotton swab dipped in rubbing alcohol</a:t>
            </a:r>
            <a:r>
              <a:rPr lang="en-US" sz="1800"/>
              <a:t> </a:t>
            </a:r>
          </a:p>
        </p:txBody>
      </p:sp>
      <p:pic>
        <p:nvPicPr>
          <p:cNvPr id="239627" name="Picture 11" descr="Plant%20Scale"/>
          <p:cNvPicPr>
            <a:picLocks noGrp="1" noChangeAspect="1" noChangeArrowheads="1"/>
          </p:cNvPicPr>
          <p:nvPr>
            <p:ph sz="quarter" idx="2"/>
          </p:nvPr>
        </p:nvPicPr>
        <p:blipFill>
          <a:blip r:embed="rId3" cstate="print"/>
          <a:srcRect/>
          <a:stretch>
            <a:fillRect/>
          </a:stretch>
        </p:blipFill>
        <p:spPr>
          <a:xfrm>
            <a:off x="762000" y="4495800"/>
            <a:ext cx="3228975" cy="2171700"/>
          </a:xfrm>
          <a:noFill/>
          <a:ln/>
        </p:spPr>
      </p:pic>
      <p:pic>
        <p:nvPicPr>
          <p:cNvPr id="239633" name="Picture 17" descr="EuonymusEuonScaleDamage"/>
          <p:cNvPicPr>
            <a:picLocks noChangeAspect="1" noChangeArrowheads="1"/>
          </p:cNvPicPr>
          <p:nvPr/>
        </p:nvPicPr>
        <p:blipFill>
          <a:blip r:embed="rId4" cstate="print"/>
          <a:srcRect/>
          <a:stretch>
            <a:fillRect/>
          </a:stretch>
        </p:blipFill>
        <p:spPr bwMode="auto">
          <a:xfrm>
            <a:off x="381000" y="1371600"/>
            <a:ext cx="4572000" cy="3429000"/>
          </a:xfrm>
          <a:prstGeom prst="rect">
            <a:avLst/>
          </a:prstGeom>
          <a:noFill/>
        </p:spPr>
      </p:pic>
      <p:pic>
        <p:nvPicPr>
          <p:cNvPr id="239635" name="Picture 19" descr="Euonymus%20Scale"/>
          <p:cNvPicPr>
            <a:picLocks noChangeAspect="1" noChangeArrowheads="1"/>
          </p:cNvPicPr>
          <p:nvPr/>
        </p:nvPicPr>
        <p:blipFill>
          <a:blip r:embed="rId5" cstate="print"/>
          <a:srcRect/>
          <a:stretch>
            <a:fillRect/>
          </a:stretch>
        </p:blipFill>
        <p:spPr bwMode="auto">
          <a:xfrm>
            <a:off x="4724400" y="1600200"/>
            <a:ext cx="3276600" cy="2459038"/>
          </a:xfrm>
          <a:prstGeom prst="rect">
            <a:avLst/>
          </a:prstGeom>
          <a:noFill/>
        </p:spPr>
      </p:pic>
      <p:pic>
        <p:nvPicPr>
          <p:cNvPr id="239637" name="Picture 21" descr="1-34"/>
          <p:cNvPicPr>
            <a:picLocks noChangeAspect="1" noChangeArrowheads="1"/>
          </p:cNvPicPr>
          <p:nvPr/>
        </p:nvPicPr>
        <p:blipFill>
          <a:blip r:embed="rId6" cstate="print"/>
          <a:srcRect/>
          <a:stretch>
            <a:fillRect/>
          </a:stretch>
        </p:blipFill>
        <p:spPr bwMode="auto">
          <a:xfrm>
            <a:off x="3886200" y="3733800"/>
            <a:ext cx="1819275" cy="2667000"/>
          </a:xfrm>
          <a:prstGeom prst="rect">
            <a:avLst/>
          </a:prstGeom>
          <a:noFill/>
        </p:spPr>
      </p:pic>
      <p:pic>
        <p:nvPicPr>
          <p:cNvPr id="239639" name="Picture 23" descr="EUSCALE"/>
          <p:cNvPicPr>
            <a:picLocks noChangeAspect="1" noChangeArrowheads="1"/>
          </p:cNvPicPr>
          <p:nvPr/>
        </p:nvPicPr>
        <p:blipFill>
          <a:blip r:embed="rId7" cstate="print"/>
          <a:srcRect/>
          <a:stretch>
            <a:fillRect/>
          </a:stretch>
        </p:blipFill>
        <p:spPr bwMode="auto">
          <a:xfrm>
            <a:off x="5562600" y="4572000"/>
            <a:ext cx="2800350" cy="185737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Birch Leaf Miner</a:t>
            </a:r>
          </a:p>
        </p:txBody>
      </p:sp>
      <p:sp>
        <p:nvSpPr>
          <p:cNvPr id="55299" name="Rectangle 3"/>
          <p:cNvSpPr>
            <a:spLocks noGrp="1" noChangeArrowheads="1"/>
          </p:cNvSpPr>
          <p:nvPr>
            <p:ph type="body" sz="half" idx="1"/>
          </p:nvPr>
        </p:nvSpPr>
        <p:spPr>
          <a:xfrm>
            <a:off x="1371600" y="1447800"/>
            <a:ext cx="3124200" cy="4648200"/>
          </a:xfrm>
        </p:spPr>
        <p:txBody>
          <a:bodyPr/>
          <a:lstStyle/>
          <a:p>
            <a:pPr>
              <a:lnSpc>
                <a:spcPct val="80000"/>
              </a:lnSpc>
            </a:pPr>
            <a:r>
              <a:rPr lang="en-US" sz="700"/>
              <a:t>Description</a:t>
            </a:r>
          </a:p>
          <a:p>
            <a:pPr lvl="1">
              <a:lnSpc>
                <a:spcPct val="80000"/>
              </a:lnSpc>
            </a:pPr>
            <a:r>
              <a:rPr lang="en-CA" sz="600"/>
              <a:t>Adults: 1/8” long black sawfly</a:t>
            </a:r>
          </a:p>
          <a:p>
            <a:pPr lvl="1">
              <a:lnSpc>
                <a:spcPct val="80000"/>
              </a:lnSpc>
            </a:pPr>
            <a:r>
              <a:rPr lang="en-CA" sz="600"/>
              <a:t>Larvae: ¼” whitish, slightly flattened, visible inside damaged leaves</a:t>
            </a:r>
            <a:r>
              <a:rPr lang="en-US" sz="600"/>
              <a:t> </a:t>
            </a:r>
          </a:p>
          <a:p>
            <a:pPr>
              <a:lnSpc>
                <a:spcPct val="80000"/>
              </a:lnSpc>
            </a:pPr>
            <a:r>
              <a:rPr lang="en-US" sz="700"/>
              <a:t>Damage Appearance</a:t>
            </a:r>
          </a:p>
          <a:p>
            <a:pPr lvl="1">
              <a:lnSpc>
                <a:spcPct val="80000"/>
              </a:lnSpc>
            </a:pPr>
            <a:r>
              <a:rPr lang="en-CA" sz="600"/>
              <a:t>Larvae “mine” the internal leaf tissues leaving blotches or tracks on leaves</a:t>
            </a:r>
            <a:endParaRPr lang="en-US" sz="600"/>
          </a:p>
          <a:p>
            <a:pPr lvl="1" eaLnBrk="0" hangingPunct="0">
              <a:lnSpc>
                <a:spcPct val="80000"/>
              </a:lnSpc>
              <a:spcBef>
                <a:spcPct val="0"/>
              </a:spcBef>
            </a:pPr>
            <a:r>
              <a:rPr lang="en-CA" sz="600"/>
              <a:t>Serious infestations appear browned or scorched</a:t>
            </a:r>
            <a:endParaRPr lang="en-US" sz="600"/>
          </a:p>
          <a:p>
            <a:pPr>
              <a:lnSpc>
                <a:spcPct val="80000"/>
              </a:lnSpc>
            </a:pPr>
            <a:r>
              <a:rPr lang="en-US" sz="700"/>
              <a:t>Prevention &amp; Control</a:t>
            </a:r>
          </a:p>
          <a:p>
            <a:pPr lvl="1">
              <a:lnSpc>
                <a:spcPct val="80000"/>
              </a:lnSpc>
            </a:pPr>
            <a:r>
              <a:rPr lang="en-CA" sz="600"/>
              <a:t>Maintain tree’s health by shading </a:t>
            </a:r>
            <a:br>
              <a:rPr lang="en-CA" sz="600"/>
            </a:br>
            <a:r>
              <a:rPr lang="en-CA" sz="600"/>
              <a:t>root zone</a:t>
            </a:r>
            <a:endParaRPr lang="en-US" sz="600"/>
          </a:p>
          <a:p>
            <a:pPr lvl="1">
              <a:lnSpc>
                <a:spcPct val="80000"/>
              </a:lnSpc>
            </a:pPr>
            <a:r>
              <a:rPr lang="en-CA" sz="600"/>
              <a:t>Fertilizing in spring with high phosphorus fertilizer</a:t>
            </a:r>
            <a:endParaRPr lang="en-US" sz="600"/>
          </a:p>
          <a:p>
            <a:pPr lvl="1">
              <a:lnSpc>
                <a:spcPct val="80000"/>
              </a:lnSpc>
            </a:pPr>
            <a:r>
              <a:rPr lang="en-CA" sz="600"/>
              <a:t>Watering deeply to provide at least </a:t>
            </a:r>
            <a:br>
              <a:rPr lang="en-CA" sz="600"/>
            </a:br>
            <a:r>
              <a:rPr lang="en-CA" sz="600"/>
              <a:t>1” water/week</a:t>
            </a:r>
          </a:p>
          <a:p>
            <a:pPr lvl="1">
              <a:lnSpc>
                <a:spcPct val="80000"/>
              </a:lnSpc>
            </a:pPr>
            <a:r>
              <a:rPr lang="en-CA" sz="600"/>
              <a:t>Neem oil applied as soon as adults emerge in spring and repeated weekly until mid-June may reduce egg-laying activity</a:t>
            </a:r>
          </a:p>
          <a:p>
            <a:pPr lvl="1">
              <a:lnSpc>
                <a:spcPct val="80000"/>
              </a:lnSpc>
            </a:pPr>
            <a:r>
              <a:rPr lang="en-CA" sz="600"/>
              <a:t>Clean up leaf litter in the fall and rake vigorously under tree to destroy pupae</a:t>
            </a:r>
          </a:p>
          <a:p>
            <a:pPr lvl="1">
              <a:lnSpc>
                <a:spcPct val="80000"/>
              </a:lnSpc>
            </a:pPr>
            <a:endParaRPr lang="en-US" sz="600"/>
          </a:p>
        </p:txBody>
      </p:sp>
      <p:pic>
        <p:nvPicPr>
          <p:cNvPr id="55310" name="Picture 14" descr="BLMAdult2"/>
          <p:cNvPicPr>
            <a:picLocks noChangeAspect="1" noChangeArrowheads="1"/>
          </p:cNvPicPr>
          <p:nvPr/>
        </p:nvPicPr>
        <p:blipFill>
          <a:blip r:embed="rId3" cstate="print"/>
          <a:srcRect/>
          <a:stretch>
            <a:fillRect/>
          </a:stretch>
        </p:blipFill>
        <p:spPr bwMode="auto">
          <a:xfrm>
            <a:off x="1752600" y="3886200"/>
            <a:ext cx="3671888" cy="2754313"/>
          </a:xfrm>
          <a:prstGeom prst="rect">
            <a:avLst/>
          </a:prstGeom>
          <a:noFill/>
        </p:spPr>
      </p:pic>
      <p:pic>
        <p:nvPicPr>
          <p:cNvPr id="55308" name="Picture 12" descr="birch6"/>
          <p:cNvPicPr>
            <a:picLocks noChangeAspect="1" noChangeArrowheads="1"/>
          </p:cNvPicPr>
          <p:nvPr/>
        </p:nvPicPr>
        <p:blipFill>
          <a:blip r:embed="rId4" cstate="print"/>
          <a:srcRect/>
          <a:stretch>
            <a:fillRect/>
          </a:stretch>
        </p:blipFill>
        <p:spPr bwMode="auto">
          <a:xfrm>
            <a:off x="4800600" y="1690688"/>
            <a:ext cx="3429000" cy="2433637"/>
          </a:xfrm>
          <a:prstGeom prst="rect">
            <a:avLst/>
          </a:prstGeom>
          <a:noFill/>
        </p:spPr>
      </p:pic>
      <p:pic>
        <p:nvPicPr>
          <p:cNvPr id="55302" name="Picture 6" descr="fig298"/>
          <p:cNvPicPr>
            <a:picLocks noGrp="1" noChangeAspect="1" noChangeArrowheads="1"/>
          </p:cNvPicPr>
          <p:nvPr>
            <p:ph sz="quarter" idx="2"/>
          </p:nvPr>
        </p:nvPicPr>
        <p:blipFill>
          <a:blip r:embed="rId5" cstate="print"/>
          <a:srcRect/>
          <a:stretch>
            <a:fillRect/>
          </a:stretch>
        </p:blipFill>
        <p:spPr>
          <a:xfrm>
            <a:off x="1219200" y="1371600"/>
            <a:ext cx="3276600" cy="3086100"/>
          </a:xfrm>
          <a:noFill/>
          <a:ln/>
        </p:spPr>
      </p:pic>
      <p:pic>
        <p:nvPicPr>
          <p:cNvPr id="55305" name="Picture 9" descr="fig296"/>
          <p:cNvPicPr>
            <a:picLocks noGrp="1" noChangeAspect="1" noChangeArrowheads="1"/>
          </p:cNvPicPr>
          <p:nvPr>
            <p:ph sz="quarter" idx="3"/>
          </p:nvPr>
        </p:nvPicPr>
        <p:blipFill>
          <a:blip r:embed="rId6" cstate="print"/>
          <a:srcRect/>
          <a:stretch>
            <a:fillRect/>
          </a:stretch>
        </p:blipFill>
        <p:spPr>
          <a:xfrm>
            <a:off x="5638800" y="3962400"/>
            <a:ext cx="2032000" cy="2743200"/>
          </a:xfrm>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t>Pesticide Ban Summary </a:t>
            </a:r>
          </a:p>
        </p:txBody>
      </p:sp>
      <p:sp>
        <p:nvSpPr>
          <p:cNvPr id="71683" name="Rectangle 3"/>
          <p:cNvSpPr>
            <a:spLocks noGrp="1" noChangeArrowheads="1"/>
          </p:cNvSpPr>
          <p:nvPr>
            <p:ph type="body" idx="1"/>
          </p:nvPr>
        </p:nvSpPr>
        <p:spPr>
          <a:xfrm>
            <a:off x="457200" y="1524000"/>
            <a:ext cx="8305800" cy="5105400"/>
          </a:xfrm>
        </p:spPr>
        <p:txBody>
          <a:bodyPr/>
          <a:lstStyle/>
          <a:p>
            <a:pPr>
              <a:lnSpc>
                <a:spcPct val="80000"/>
              </a:lnSpc>
            </a:pPr>
            <a:r>
              <a:rPr lang="en-US" sz="2400" dirty="0" smtClean="0"/>
              <a:t>Many domestic </a:t>
            </a:r>
            <a:r>
              <a:rPr lang="en-US" sz="2400" dirty="0"/>
              <a:t>pesticide products are</a:t>
            </a:r>
            <a:r>
              <a:rPr lang="en-US" sz="2400" dirty="0">
                <a:solidFill>
                  <a:schemeClr val="accent1"/>
                </a:solidFill>
              </a:rPr>
              <a:t> </a:t>
            </a:r>
            <a:r>
              <a:rPr lang="en-US" sz="2400" dirty="0"/>
              <a:t>banned for cosmetic use</a:t>
            </a:r>
          </a:p>
          <a:p>
            <a:pPr>
              <a:lnSpc>
                <a:spcPct val="80000"/>
              </a:lnSpc>
            </a:pPr>
            <a:r>
              <a:rPr lang="en-US" sz="2400" dirty="0" smtClean="0"/>
              <a:t>Some pesticide </a:t>
            </a:r>
            <a:r>
              <a:rPr lang="en-US" sz="2400" dirty="0"/>
              <a:t>ingredients are banned for cosmetic use</a:t>
            </a:r>
          </a:p>
          <a:p>
            <a:pPr>
              <a:lnSpc>
                <a:spcPct val="80000"/>
              </a:lnSpc>
            </a:pPr>
            <a:r>
              <a:rPr lang="en-US" sz="2400" dirty="0" smtClean="0"/>
              <a:t>Only a few</a:t>
            </a:r>
            <a:r>
              <a:rPr lang="en-US" sz="2000" dirty="0" smtClean="0"/>
              <a:t> </a:t>
            </a:r>
            <a:r>
              <a:rPr lang="en-US" sz="2400" dirty="0"/>
              <a:t>pesticide products are permitted for domestic use</a:t>
            </a:r>
          </a:p>
          <a:p>
            <a:pPr lvl="1">
              <a:lnSpc>
                <a:spcPct val="80000"/>
              </a:lnSpc>
            </a:pPr>
            <a:r>
              <a:rPr lang="en-US" sz="2000" dirty="0"/>
              <a:t>Restricted Sale List products are kept locked up </a:t>
            </a:r>
          </a:p>
          <a:p>
            <a:pPr>
              <a:lnSpc>
                <a:spcPct val="80000"/>
              </a:lnSpc>
            </a:pPr>
            <a:r>
              <a:rPr lang="en-US" sz="2400" dirty="0"/>
              <a:t>Some activities are exempt</a:t>
            </a:r>
          </a:p>
          <a:p>
            <a:pPr lvl="1">
              <a:lnSpc>
                <a:spcPct val="80000"/>
              </a:lnSpc>
            </a:pPr>
            <a:r>
              <a:rPr lang="en-US" sz="2000" dirty="0"/>
              <a:t>Agriculture</a:t>
            </a:r>
          </a:p>
          <a:p>
            <a:pPr lvl="1">
              <a:lnSpc>
                <a:spcPct val="80000"/>
              </a:lnSpc>
            </a:pPr>
            <a:r>
              <a:rPr lang="en-US" sz="2000" dirty="0"/>
              <a:t>Forestry</a:t>
            </a:r>
          </a:p>
          <a:p>
            <a:pPr lvl="1">
              <a:lnSpc>
                <a:spcPct val="80000"/>
              </a:lnSpc>
            </a:pPr>
            <a:r>
              <a:rPr lang="en-US" sz="2000" dirty="0"/>
              <a:t>Health &amp; Safety</a:t>
            </a:r>
          </a:p>
          <a:p>
            <a:pPr lvl="1">
              <a:lnSpc>
                <a:spcPct val="80000"/>
              </a:lnSpc>
            </a:pPr>
            <a:r>
              <a:rPr lang="en-US" sz="2000" dirty="0"/>
              <a:t>Golf courses &amp; sports fields (strict guidelines)</a:t>
            </a:r>
          </a:p>
          <a:p>
            <a:pPr lvl="1">
              <a:lnSpc>
                <a:spcPct val="80000"/>
              </a:lnSpc>
            </a:pPr>
            <a:r>
              <a:rPr lang="en-US" sz="2000" dirty="0"/>
              <a:t>Natural resources</a:t>
            </a:r>
          </a:p>
          <a:p>
            <a:pPr lvl="1">
              <a:lnSpc>
                <a:spcPct val="80000"/>
              </a:lnSpc>
            </a:pPr>
            <a:r>
              <a:rPr lang="en-US" sz="2000" dirty="0"/>
              <a:t>Trees (strict guidelines</a:t>
            </a:r>
            <a:r>
              <a:rPr lang="en-US" sz="2000" dirty="0" smtClean="0"/>
              <a:t>)</a:t>
            </a:r>
            <a:endParaRPr lang="en-US" sz="2000" dirty="0"/>
          </a:p>
          <a:p>
            <a:pPr>
              <a:lnSpc>
                <a:spcPct val="80000"/>
              </a:lnSpc>
            </a:pPr>
            <a:r>
              <a:rPr lang="en-US" sz="2400" dirty="0"/>
              <a:t>Penalties are serious</a:t>
            </a:r>
          </a:p>
          <a:p>
            <a:pPr lvl="1">
              <a:lnSpc>
                <a:spcPct val="80000"/>
              </a:lnSpc>
            </a:pPr>
            <a:endParaRPr lang="en-US" sz="2000" dirty="0"/>
          </a:p>
          <a:p>
            <a:pPr>
              <a:lnSpc>
                <a:spcPct val="80000"/>
              </a:lnSpc>
            </a:pPr>
            <a:endParaRPr lang="en-US" sz="2400" dirty="0"/>
          </a:p>
          <a:p>
            <a:pPr>
              <a:lnSpc>
                <a:spcPct val="80000"/>
              </a:lnSpc>
              <a:buFont typeface="Wingdings" pitchFamily="2" charset="2"/>
              <a:buNone/>
            </a:pPr>
            <a:endParaRPr lang="en-US" sz="2400" dirty="0"/>
          </a:p>
        </p:txBody>
      </p:sp>
      <p:pic>
        <p:nvPicPr>
          <p:cNvPr id="314369" name="Picture 1" descr="C:\Users\cindy.jones-sherk\Pictures\pesticide_banner_1.jpg"/>
          <p:cNvPicPr>
            <a:picLocks noChangeAspect="1" noChangeArrowheads="1"/>
          </p:cNvPicPr>
          <p:nvPr/>
        </p:nvPicPr>
        <p:blipFill>
          <a:blip r:embed="rId3"/>
          <a:srcRect/>
          <a:stretch>
            <a:fillRect/>
          </a:stretch>
        </p:blipFill>
        <p:spPr bwMode="auto">
          <a:xfrm>
            <a:off x="3995936" y="5229200"/>
            <a:ext cx="4788024" cy="1115617"/>
          </a:xfrm>
          <a:prstGeom prst="rect">
            <a:avLst/>
          </a:prstGeom>
          <a:noFill/>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t>Lily Leaf Beetle</a:t>
            </a:r>
          </a:p>
        </p:txBody>
      </p:sp>
      <p:sp>
        <p:nvSpPr>
          <p:cNvPr id="57350" name="Rectangle 6"/>
          <p:cNvSpPr>
            <a:spLocks noGrp="1" noChangeArrowheads="1"/>
          </p:cNvSpPr>
          <p:nvPr>
            <p:ph type="body" sz="half" idx="1"/>
          </p:nvPr>
        </p:nvSpPr>
        <p:spPr>
          <a:xfrm>
            <a:off x="685800" y="2667000"/>
            <a:ext cx="2667000" cy="2667000"/>
          </a:xfrm>
          <a:noFill/>
          <a:ln/>
        </p:spPr>
        <p:txBody>
          <a:bodyPr/>
          <a:lstStyle/>
          <a:p>
            <a:pPr>
              <a:lnSpc>
                <a:spcPct val="80000"/>
              </a:lnSpc>
            </a:pPr>
            <a:r>
              <a:rPr lang="en-US" sz="800"/>
              <a:t>Description</a:t>
            </a:r>
          </a:p>
          <a:p>
            <a:pPr lvl="1">
              <a:lnSpc>
                <a:spcPct val="80000"/>
              </a:lnSpc>
            </a:pPr>
            <a:r>
              <a:rPr lang="en-CA" sz="700"/>
              <a:t>Adults: 3/8” long, bright red with black legs, head &amp; antennae</a:t>
            </a:r>
          </a:p>
          <a:p>
            <a:pPr lvl="1">
              <a:lnSpc>
                <a:spcPct val="80000"/>
              </a:lnSpc>
            </a:pPr>
            <a:r>
              <a:rPr lang="en-CA" sz="700"/>
              <a:t>Larvae: plump greenish yellow or brown, carry excrement stuck on backs</a:t>
            </a:r>
            <a:r>
              <a:rPr lang="en-US" sz="700"/>
              <a:t> </a:t>
            </a:r>
          </a:p>
          <a:p>
            <a:pPr lvl="1">
              <a:lnSpc>
                <a:spcPct val="80000"/>
              </a:lnSpc>
            </a:pPr>
            <a:r>
              <a:rPr lang="en-CA" sz="700"/>
              <a:t>Eggs: orange and laid in lines on undersides of leaves</a:t>
            </a:r>
            <a:r>
              <a:rPr lang="en-US" sz="700"/>
              <a:t> 	</a:t>
            </a:r>
          </a:p>
          <a:p>
            <a:pPr>
              <a:lnSpc>
                <a:spcPct val="80000"/>
              </a:lnSpc>
            </a:pPr>
            <a:r>
              <a:rPr lang="en-US" sz="800"/>
              <a:t>Damage Appearance</a:t>
            </a:r>
          </a:p>
          <a:p>
            <a:pPr lvl="1">
              <a:lnSpc>
                <a:spcPct val="80000"/>
              </a:lnSpc>
            </a:pPr>
            <a:r>
              <a:rPr lang="en-CA" sz="700"/>
              <a:t>Feed on buds, leaves and stems of plants, primarily lilies</a:t>
            </a:r>
            <a:endParaRPr lang="en-US" sz="700"/>
          </a:p>
          <a:p>
            <a:pPr lvl="1">
              <a:lnSpc>
                <a:spcPct val="80000"/>
              </a:lnSpc>
            </a:pPr>
            <a:r>
              <a:rPr lang="en-CA" sz="700"/>
              <a:t>Initially create ragged holes, but can consume entire plant parts</a:t>
            </a:r>
            <a:endParaRPr lang="en-US" sz="700"/>
          </a:p>
          <a:p>
            <a:pPr>
              <a:lnSpc>
                <a:spcPct val="80000"/>
              </a:lnSpc>
            </a:pPr>
            <a:r>
              <a:rPr lang="en-US" sz="800"/>
              <a:t>Prevention &amp; Control</a:t>
            </a:r>
          </a:p>
          <a:p>
            <a:pPr lvl="1">
              <a:lnSpc>
                <a:spcPct val="80000"/>
              </a:lnSpc>
            </a:pPr>
            <a:r>
              <a:rPr lang="en-CA" sz="700"/>
              <a:t>Hand pick and destroy all stages of beetle when found</a:t>
            </a:r>
            <a:endParaRPr lang="en-US" sz="700"/>
          </a:p>
          <a:p>
            <a:pPr lvl="1">
              <a:lnSpc>
                <a:spcPct val="80000"/>
              </a:lnSpc>
            </a:pPr>
            <a:r>
              <a:rPr lang="en-CA" sz="700"/>
              <a:t>Remove plant debris and mulch at end of growing season from lily area</a:t>
            </a:r>
            <a:endParaRPr lang="en-US" sz="700"/>
          </a:p>
        </p:txBody>
      </p:sp>
      <p:pic>
        <p:nvPicPr>
          <p:cNvPr id="57358" name="Picture 14" descr="Adult lily leaf beetle"/>
          <p:cNvPicPr>
            <a:picLocks noChangeAspect="1" noChangeArrowheads="1"/>
          </p:cNvPicPr>
          <p:nvPr/>
        </p:nvPicPr>
        <p:blipFill>
          <a:blip r:embed="rId3" cstate="print"/>
          <a:srcRect/>
          <a:stretch>
            <a:fillRect/>
          </a:stretch>
        </p:blipFill>
        <p:spPr bwMode="auto">
          <a:xfrm>
            <a:off x="2895600" y="1295400"/>
            <a:ext cx="4572000" cy="3035300"/>
          </a:xfrm>
          <a:prstGeom prst="rect">
            <a:avLst/>
          </a:prstGeom>
          <a:noFill/>
        </p:spPr>
      </p:pic>
      <p:pic>
        <p:nvPicPr>
          <p:cNvPr id="57360" name="Picture 16" descr="165696754pUdrPL_ph"/>
          <p:cNvPicPr>
            <a:picLocks noChangeAspect="1" noChangeArrowheads="1"/>
          </p:cNvPicPr>
          <p:nvPr/>
        </p:nvPicPr>
        <p:blipFill>
          <a:blip r:embed="rId4" cstate="print"/>
          <a:srcRect/>
          <a:stretch>
            <a:fillRect/>
          </a:stretch>
        </p:blipFill>
        <p:spPr bwMode="auto">
          <a:xfrm>
            <a:off x="4114800" y="3886200"/>
            <a:ext cx="3962400" cy="2971800"/>
          </a:xfrm>
          <a:prstGeom prst="rect">
            <a:avLst/>
          </a:prstGeom>
          <a:noFill/>
        </p:spPr>
      </p:pic>
      <p:sp>
        <p:nvSpPr>
          <p:cNvPr id="57361" name="Rectangle 17"/>
          <p:cNvSpPr>
            <a:spLocks noChangeArrowheads="1"/>
          </p:cNvSpPr>
          <p:nvPr/>
        </p:nvSpPr>
        <p:spPr bwMode="auto">
          <a:xfrm>
            <a:off x="914400" y="685800"/>
            <a:ext cx="3178175" cy="0"/>
          </a:xfrm>
          <a:prstGeom prst="rect">
            <a:avLst/>
          </a:prstGeom>
          <a:noFill/>
          <a:ln w="9525">
            <a:noFill/>
            <a:miter lim="800000"/>
            <a:headEnd/>
            <a:tailEnd/>
          </a:ln>
          <a:effectLst/>
        </p:spPr>
        <p:txBody>
          <a:bodyPr wrap="none" anchor="ctr">
            <a:spAutoFit/>
          </a:bodyPr>
          <a:lstStyle/>
          <a:p>
            <a:endParaRPr lang="en-CA"/>
          </a:p>
        </p:txBody>
      </p:sp>
      <p:pic>
        <p:nvPicPr>
          <p:cNvPr id="57365" name="Picture 21" descr="Native Plants Journal"/>
          <p:cNvPicPr>
            <a:picLocks noGrp="1" noChangeAspect="1" noChangeArrowheads="1"/>
          </p:cNvPicPr>
          <p:nvPr>
            <p:ph sz="half" idx="2"/>
          </p:nvPr>
        </p:nvPicPr>
        <p:blipFill>
          <a:blip r:embed="rId5" cstate="print"/>
          <a:srcRect/>
          <a:stretch>
            <a:fillRect/>
          </a:stretch>
        </p:blipFill>
        <p:spPr>
          <a:xfrm>
            <a:off x="609600" y="2438400"/>
            <a:ext cx="2844800" cy="4267200"/>
          </a:xfrm>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Thrips</a:t>
            </a:r>
          </a:p>
        </p:txBody>
      </p:sp>
      <p:sp>
        <p:nvSpPr>
          <p:cNvPr id="59398" name="Rectangle 6"/>
          <p:cNvSpPr>
            <a:spLocks noGrp="1" noChangeArrowheads="1"/>
          </p:cNvSpPr>
          <p:nvPr>
            <p:ph type="body" sz="half" idx="1"/>
          </p:nvPr>
        </p:nvSpPr>
        <p:spPr>
          <a:xfrm>
            <a:off x="1219200" y="1752600"/>
            <a:ext cx="2514600" cy="2362200"/>
          </a:xfrm>
          <a:noFill/>
          <a:ln/>
        </p:spPr>
        <p:txBody>
          <a:bodyPr/>
          <a:lstStyle/>
          <a:p>
            <a:pPr>
              <a:lnSpc>
                <a:spcPct val="80000"/>
              </a:lnSpc>
            </a:pPr>
            <a:r>
              <a:rPr lang="en-US" sz="1200"/>
              <a:t>Description</a:t>
            </a:r>
          </a:p>
          <a:p>
            <a:pPr lvl="1">
              <a:lnSpc>
                <a:spcPct val="80000"/>
              </a:lnSpc>
            </a:pPr>
            <a:r>
              <a:rPr lang="en-CA" sz="1000"/>
              <a:t>Extremely tiny (1/50” – 1/25”), elongated, fast-flying, dark-coloured sucking insect</a:t>
            </a:r>
            <a:r>
              <a:rPr lang="en-US" sz="1000"/>
              <a:t>	</a:t>
            </a:r>
          </a:p>
          <a:p>
            <a:pPr>
              <a:lnSpc>
                <a:spcPct val="80000"/>
              </a:lnSpc>
            </a:pPr>
            <a:r>
              <a:rPr lang="en-US" sz="1200"/>
              <a:t>Damage Appearance</a:t>
            </a:r>
          </a:p>
          <a:p>
            <a:pPr lvl="1">
              <a:lnSpc>
                <a:spcPct val="80000"/>
              </a:lnSpc>
            </a:pPr>
            <a:r>
              <a:rPr lang="en-CA" sz="1000"/>
              <a:t>Leaves speckled or streaked with silver</a:t>
            </a:r>
            <a:endParaRPr lang="en-US" sz="1000"/>
          </a:p>
          <a:p>
            <a:pPr lvl="1">
              <a:lnSpc>
                <a:spcPct val="80000"/>
              </a:lnSpc>
            </a:pPr>
            <a:r>
              <a:rPr lang="en-CA" sz="1000"/>
              <a:t>Distorted flowers</a:t>
            </a:r>
            <a:endParaRPr lang="en-US" sz="1000"/>
          </a:p>
          <a:p>
            <a:pPr>
              <a:lnSpc>
                <a:spcPct val="80000"/>
              </a:lnSpc>
            </a:pPr>
            <a:r>
              <a:rPr lang="en-US" sz="1200"/>
              <a:t>Prevention &amp; Control</a:t>
            </a:r>
          </a:p>
          <a:p>
            <a:pPr lvl="1">
              <a:lnSpc>
                <a:spcPct val="80000"/>
              </a:lnSpc>
            </a:pPr>
            <a:r>
              <a:rPr lang="en-CA" sz="1000"/>
              <a:t>For fruit trees, use dormant horticultural oil spray</a:t>
            </a:r>
            <a:endParaRPr lang="en-US" sz="1000"/>
          </a:p>
          <a:p>
            <a:pPr lvl="1">
              <a:lnSpc>
                <a:spcPct val="80000"/>
              </a:lnSpc>
            </a:pPr>
            <a:r>
              <a:rPr lang="en-CA" sz="1000"/>
              <a:t>Prune off and destroy badly affected areas</a:t>
            </a:r>
            <a:endParaRPr lang="en-US" sz="1000"/>
          </a:p>
        </p:txBody>
      </p:sp>
      <p:pic>
        <p:nvPicPr>
          <p:cNvPr id="59409" name="Picture 17" descr="thrips"/>
          <p:cNvPicPr>
            <a:picLocks noGrp="1" noChangeAspect="1" noChangeArrowheads="1"/>
          </p:cNvPicPr>
          <p:nvPr>
            <p:ph sz="quarter" idx="2"/>
          </p:nvPr>
        </p:nvPicPr>
        <p:blipFill>
          <a:blip r:embed="rId3" cstate="print"/>
          <a:srcRect/>
          <a:stretch>
            <a:fillRect/>
          </a:stretch>
        </p:blipFill>
        <p:spPr>
          <a:xfrm>
            <a:off x="4191000" y="1371600"/>
            <a:ext cx="3886200" cy="2563813"/>
          </a:xfrm>
          <a:noFill/>
          <a:ln/>
        </p:spPr>
      </p:pic>
      <p:pic>
        <p:nvPicPr>
          <p:cNvPr id="59413" name="Picture 21" descr="diseased flowers"/>
          <p:cNvPicPr>
            <a:picLocks noGrp="1" noChangeAspect="1" noChangeArrowheads="1"/>
          </p:cNvPicPr>
          <p:nvPr>
            <p:ph sz="quarter" idx="3"/>
          </p:nvPr>
        </p:nvPicPr>
        <p:blipFill>
          <a:blip r:embed="rId4" cstate="print"/>
          <a:srcRect/>
          <a:stretch>
            <a:fillRect/>
          </a:stretch>
        </p:blipFill>
        <p:spPr>
          <a:xfrm>
            <a:off x="3657600" y="3581400"/>
            <a:ext cx="3276600" cy="2905125"/>
          </a:xfrm>
          <a:noFill/>
          <a:ln/>
        </p:spPr>
      </p:pic>
      <p:pic>
        <p:nvPicPr>
          <p:cNvPr id="59416" name="Picture 24" descr="thrips+damage+%282%29"/>
          <p:cNvPicPr>
            <a:picLocks noChangeAspect="1" noChangeArrowheads="1"/>
          </p:cNvPicPr>
          <p:nvPr/>
        </p:nvPicPr>
        <p:blipFill>
          <a:blip r:embed="rId5" cstate="print"/>
          <a:srcRect/>
          <a:stretch>
            <a:fillRect/>
          </a:stretch>
        </p:blipFill>
        <p:spPr bwMode="auto">
          <a:xfrm>
            <a:off x="914400" y="1524000"/>
            <a:ext cx="3086100" cy="41148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p:cNvSpPr>
            <a:spLocks noGrp="1" noChangeArrowheads="1"/>
          </p:cNvSpPr>
          <p:nvPr>
            <p:ph type="title"/>
          </p:nvPr>
        </p:nvSpPr>
        <p:spPr/>
        <p:txBody>
          <a:bodyPr/>
          <a:lstStyle/>
          <a:p>
            <a:r>
              <a:rPr lang="en-US"/>
              <a:t>Japanese Beetle</a:t>
            </a:r>
          </a:p>
        </p:txBody>
      </p:sp>
      <p:sp>
        <p:nvSpPr>
          <p:cNvPr id="167943" name="Rectangle 7"/>
          <p:cNvSpPr>
            <a:spLocks noGrp="1" noChangeArrowheads="1"/>
          </p:cNvSpPr>
          <p:nvPr>
            <p:ph type="body" sz="half" idx="1"/>
          </p:nvPr>
        </p:nvSpPr>
        <p:spPr>
          <a:xfrm>
            <a:off x="1447800" y="1905000"/>
            <a:ext cx="2514600" cy="2286000"/>
          </a:xfrm>
          <a:noFill/>
          <a:ln/>
        </p:spPr>
        <p:txBody>
          <a:bodyPr/>
          <a:lstStyle/>
          <a:p>
            <a:pPr>
              <a:lnSpc>
                <a:spcPct val="80000"/>
              </a:lnSpc>
            </a:pPr>
            <a:r>
              <a:rPr lang="en-US" sz="1000"/>
              <a:t>Description</a:t>
            </a:r>
          </a:p>
          <a:p>
            <a:pPr lvl="1">
              <a:lnSpc>
                <a:spcPct val="80000"/>
              </a:lnSpc>
            </a:pPr>
            <a:r>
              <a:rPr lang="en-CA" sz="900"/>
              <a:t>Adults: metallic blue or green ½” long</a:t>
            </a:r>
          </a:p>
          <a:p>
            <a:pPr lvl="1">
              <a:lnSpc>
                <a:spcPct val="80000"/>
              </a:lnSpc>
            </a:pPr>
            <a:r>
              <a:rPr lang="en-CA" sz="900"/>
              <a:t>Larvae: plump, C-shaped grey grubs with brown heads (3/4” long) </a:t>
            </a:r>
            <a:r>
              <a:rPr lang="en-US" sz="900"/>
              <a:t>	</a:t>
            </a:r>
          </a:p>
          <a:p>
            <a:pPr>
              <a:lnSpc>
                <a:spcPct val="80000"/>
              </a:lnSpc>
            </a:pPr>
            <a:r>
              <a:rPr lang="en-US" sz="1000"/>
              <a:t>Damage Appearance</a:t>
            </a:r>
          </a:p>
          <a:p>
            <a:pPr lvl="1">
              <a:lnSpc>
                <a:spcPct val="80000"/>
              </a:lnSpc>
            </a:pPr>
            <a:r>
              <a:rPr lang="en-CA" sz="900"/>
              <a:t>Larva chew grass roots</a:t>
            </a:r>
            <a:endParaRPr lang="en-US" sz="900"/>
          </a:p>
          <a:p>
            <a:pPr lvl="1">
              <a:lnSpc>
                <a:spcPct val="80000"/>
              </a:lnSpc>
            </a:pPr>
            <a:r>
              <a:rPr lang="en-CA" sz="900"/>
              <a:t>Adults eat leaves and flowers, can defoliate plants</a:t>
            </a:r>
            <a:endParaRPr lang="en-US" sz="900"/>
          </a:p>
          <a:p>
            <a:pPr>
              <a:lnSpc>
                <a:spcPct val="80000"/>
              </a:lnSpc>
            </a:pPr>
            <a:r>
              <a:rPr lang="en-US" sz="1000"/>
              <a:t>Prevention &amp; Control</a:t>
            </a:r>
          </a:p>
          <a:p>
            <a:pPr lvl="1">
              <a:lnSpc>
                <a:spcPct val="80000"/>
              </a:lnSpc>
            </a:pPr>
            <a:r>
              <a:rPr lang="en-CA" sz="900"/>
              <a:t>Hand-pick adult beetles from susceptible plants (or knock them off onto a sheet on the ground under the plant) and destroy</a:t>
            </a:r>
            <a:endParaRPr lang="en-US" sz="900"/>
          </a:p>
          <a:p>
            <a:pPr lvl="1">
              <a:lnSpc>
                <a:spcPct val="80000"/>
              </a:lnSpc>
            </a:pPr>
            <a:r>
              <a:rPr lang="en-CA" sz="900"/>
              <a:t>Don’t use beetle traps – they just attract more beetles</a:t>
            </a:r>
            <a:endParaRPr lang="en-US" sz="900"/>
          </a:p>
        </p:txBody>
      </p:sp>
      <p:pic>
        <p:nvPicPr>
          <p:cNvPr id="167945" name="Picture 9" descr="japanese%20beetle%20durham%2070107"/>
          <p:cNvPicPr>
            <a:picLocks noGrp="1" noChangeAspect="1" noChangeArrowheads="1"/>
          </p:cNvPicPr>
          <p:nvPr>
            <p:ph sz="quarter" idx="2"/>
          </p:nvPr>
        </p:nvPicPr>
        <p:blipFill>
          <a:blip r:embed="rId3" cstate="print"/>
          <a:srcRect/>
          <a:stretch>
            <a:fillRect/>
          </a:stretch>
        </p:blipFill>
        <p:spPr>
          <a:xfrm>
            <a:off x="1066800" y="1371600"/>
            <a:ext cx="3116263" cy="4495800"/>
          </a:xfrm>
          <a:noFill/>
          <a:ln/>
        </p:spPr>
      </p:pic>
      <p:pic>
        <p:nvPicPr>
          <p:cNvPr id="167950" name="Picture 14" descr="japanese-beetle-soybean"/>
          <p:cNvPicPr>
            <a:picLocks noChangeAspect="1" noChangeArrowheads="1"/>
          </p:cNvPicPr>
          <p:nvPr/>
        </p:nvPicPr>
        <p:blipFill>
          <a:blip r:embed="rId4" cstate="print"/>
          <a:srcRect/>
          <a:stretch>
            <a:fillRect/>
          </a:stretch>
        </p:blipFill>
        <p:spPr bwMode="auto">
          <a:xfrm>
            <a:off x="5257800" y="1676400"/>
            <a:ext cx="2516188" cy="3348038"/>
          </a:xfrm>
          <a:prstGeom prst="rect">
            <a:avLst/>
          </a:prstGeom>
          <a:noFill/>
        </p:spPr>
      </p:pic>
      <p:pic>
        <p:nvPicPr>
          <p:cNvPr id="167947" name="Picture 11"/>
          <p:cNvPicPr>
            <a:picLocks noGrp="1" noChangeAspect="1" noChangeArrowheads="1"/>
          </p:cNvPicPr>
          <p:nvPr>
            <p:ph sz="quarter" idx="3"/>
          </p:nvPr>
        </p:nvPicPr>
        <p:blipFill>
          <a:blip r:embed="rId5" cstate="print"/>
          <a:srcRect/>
          <a:stretch>
            <a:fillRect/>
          </a:stretch>
        </p:blipFill>
        <p:spPr>
          <a:xfrm>
            <a:off x="3352800" y="4572000"/>
            <a:ext cx="2963863" cy="2047875"/>
          </a:xfrm>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Rectangle 4"/>
          <p:cNvSpPr>
            <a:spLocks noGrp="1" noChangeArrowheads="1"/>
          </p:cNvSpPr>
          <p:nvPr>
            <p:ph type="title"/>
          </p:nvPr>
        </p:nvSpPr>
        <p:spPr/>
        <p:txBody>
          <a:bodyPr/>
          <a:lstStyle/>
          <a:p>
            <a:r>
              <a:rPr lang="en-US"/>
              <a:t>Cucumber Beetle</a:t>
            </a:r>
          </a:p>
        </p:txBody>
      </p:sp>
      <p:sp>
        <p:nvSpPr>
          <p:cNvPr id="172039" name="Rectangle 7"/>
          <p:cNvSpPr>
            <a:spLocks noGrp="1" noChangeArrowheads="1"/>
          </p:cNvSpPr>
          <p:nvPr>
            <p:ph type="body" sz="half" idx="1"/>
          </p:nvPr>
        </p:nvSpPr>
        <p:spPr>
          <a:xfrm>
            <a:off x="1066800" y="1752600"/>
            <a:ext cx="2971800" cy="2286000"/>
          </a:xfrm>
          <a:noFill/>
          <a:ln/>
        </p:spPr>
        <p:txBody>
          <a:bodyPr/>
          <a:lstStyle/>
          <a:p>
            <a:pPr>
              <a:lnSpc>
                <a:spcPct val="80000"/>
              </a:lnSpc>
            </a:pPr>
            <a:r>
              <a:rPr lang="en-US" sz="1000"/>
              <a:t>Description</a:t>
            </a:r>
          </a:p>
          <a:p>
            <a:pPr lvl="1" eaLnBrk="0" hangingPunct="0">
              <a:lnSpc>
                <a:spcPct val="80000"/>
              </a:lnSpc>
              <a:spcBef>
                <a:spcPct val="0"/>
              </a:spcBef>
            </a:pPr>
            <a:r>
              <a:rPr lang="en-CA" sz="900"/>
              <a:t>Striped or spotted elongated ¼” long, greenish yellow, yellow or orange with black markings</a:t>
            </a:r>
            <a:r>
              <a:rPr lang="en-US" sz="900"/>
              <a:t> 	</a:t>
            </a:r>
          </a:p>
          <a:p>
            <a:pPr>
              <a:lnSpc>
                <a:spcPct val="80000"/>
              </a:lnSpc>
            </a:pPr>
            <a:r>
              <a:rPr lang="en-US" sz="1000"/>
              <a:t>Damage Appearance</a:t>
            </a:r>
          </a:p>
          <a:p>
            <a:pPr lvl="1">
              <a:lnSpc>
                <a:spcPct val="80000"/>
              </a:lnSpc>
            </a:pPr>
            <a:r>
              <a:rPr lang="en-CA" sz="900"/>
              <a:t>Chew holes in leaves, can completely defoliate susceptible plants</a:t>
            </a:r>
            <a:endParaRPr lang="en-US" sz="900"/>
          </a:p>
          <a:p>
            <a:pPr lvl="1">
              <a:lnSpc>
                <a:spcPct val="80000"/>
              </a:lnSpc>
            </a:pPr>
            <a:r>
              <a:rPr lang="en-CA" sz="900"/>
              <a:t>Can spread virus and bacteria to plants, especially vegetable crops</a:t>
            </a:r>
            <a:endParaRPr lang="en-US" sz="900"/>
          </a:p>
          <a:p>
            <a:pPr>
              <a:lnSpc>
                <a:spcPct val="80000"/>
              </a:lnSpc>
            </a:pPr>
            <a:r>
              <a:rPr lang="en-US" sz="1000"/>
              <a:t>Prevention &amp; Control</a:t>
            </a:r>
          </a:p>
          <a:p>
            <a:pPr lvl="1">
              <a:lnSpc>
                <a:spcPct val="80000"/>
              </a:lnSpc>
            </a:pPr>
            <a:r>
              <a:rPr lang="en-CA" sz="900"/>
              <a:t>Plant disease-resistant varieties of susceptible vegetables</a:t>
            </a:r>
            <a:endParaRPr lang="en-US" sz="900"/>
          </a:p>
          <a:p>
            <a:pPr lvl="1">
              <a:lnSpc>
                <a:spcPct val="80000"/>
              </a:lnSpc>
            </a:pPr>
            <a:r>
              <a:rPr lang="en-CA" sz="900"/>
              <a:t>Cover susceptible vegetable seedlings with floating row covers</a:t>
            </a:r>
            <a:endParaRPr lang="en-US" sz="900"/>
          </a:p>
        </p:txBody>
      </p:sp>
      <p:pic>
        <p:nvPicPr>
          <p:cNvPr id="172041" name="Picture 9" descr="cucumber%20beetle%20durham%2072907"/>
          <p:cNvPicPr>
            <a:picLocks noGrp="1" noChangeAspect="1" noChangeArrowheads="1"/>
          </p:cNvPicPr>
          <p:nvPr>
            <p:ph sz="quarter" idx="2"/>
          </p:nvPr>
        </p:nvPicPr>
        <p:blipFill>
          <a:blip r:embed="rId3" cstate="print"/>
          <a:srcRect/>
          <a:stretch>
            <a:fillRect/>
          </a:stretch>
        </p:blipFill>
        <p:spPr>
          <a:xfrm>
            <a:off x="6172200" y="1447800"/>
            <a:ext cx="2163763" cy="3733800"/>
          </a:xfrm>
          <a:noFill/>
          <a:ln/>
        </p:spPr>
      </p:pic>
      <p:pic>
        <p:nvPicPr>
          <p:cNvPr id="172044" name="Picture 12" descr="Strcucbtlelg"/>
          <p:cNvPicPr>
            <a:picLocks noGrp="1" noChangeAspect="1" noChangeArrowheads="1"/>
          </p:cNvPicPr>
          <p:nvPr>
            <p:ph sz="quarter" idx="3"/>
          </p:nvPr>
        </p:nvPicPr>
        <p:blipFill>
          <a:blip r:embed="rId4" cstate="print"/>
          <a:srcRect/>
          <a:stretch>
            <a:fillRect/>
          </a:stretch>
        </p:blipFill>
        <p:spPr>
          <a:xfrm>
            <a:off x="3048000" y="4343400"/>
            <a:ext cx="3429000" cy="2424113"/>
          </a:xfrm>
          <a:noFill/>
          <a:ln/>
        </p:spPr>
      </p:pic>
      <p:pic>
        <p:nvPicPr>
          <p:cNvPr id="172047" name="Picture 15" descr="damage"/>
          <p:cNvPicPr>
            <a:picLocks noChangeAspect="1" noChangeArrowheads="1"/>
          </p:cNvPicPr>
          <p:nvPr/>
        </p:nvPicPr>
        <p:blipFill>
          <a:blip r:embed="rId5" cstate="print"/>
          <a:srcRect/>
          <a:stretch>
            <a:fillRect/>
          </a:stretch>
        </p:blipFill>
        <p:spPr bwMode="auto">
          <a:xfrm>
            <a:off x="838200" y="1447800"/>
            <a:ext cx="3181350" cy="39624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Weeds – just a sample </a:t>
            </a:r>
            <a:endParaRPr lang="en-CA" dirty="0"/>
          </a:p>
        </p:txBody>
      </p:sp>
      <p:pic>
        <p:nvPicPr>
          <p:cNvPr id="201730" name="Picture 2" descr="Black Medic"/>
          <p:cNvPicPr>
            <a:picLocks noChangeAspect="1" noChangeArrowheads="1"/>
          </p:cNvPicPr>
          <p:nvPr/>
        </p:nvPicPr>
        <p:blipFill>
          <a:blip r:embed="rId3"/>
          <a:srcRect/>
          <a:stretch>
            <a:fillRect/>
          </a:stretch>
        </p:blipFill>
        <p:spPr bwMode="auto">
          <a:xfrm>
            <a:off x="467544" y="1700808"/>
            <a:ext cx="1666875" cy="1296144"/>
          </a:xfrm>
          <a:prstGeom prst="rect">
            <a:avLst/>
          </a:prstGeom>
          <a:noFill/>
        </p:spPr>
      </p:pic>
      <p:sp>
        <p:nvSpPr>
          <p:cNvPr id="7" name="TextBox 6"/>
          <p:cNvSpPr txBox="1"/>
          <p:nvPr/>
        </p:nvSpPr>
        <p:spPr>
          <a:xfrm>
            <a:off x="467544" y="2924944"/>
            <a:ext cx="1440160" cy="307777"/>
          </a:xfrm>
          <a:prstGeom prst="rect">
            <a:avLst/>
          </a:prstGeom>
          <a:noFill/>
        </p:spPr>
        <p:txBody>
          <a:bodyPr wrap="square" rtlCol="0">
            <a:spAutoFit/>
          </a:bodyPr>
          <a:lstStyle/>
          <a:p>
            <a:pPr algn="l"/>
            <a:r>
              <a:rPr lang="en-CA" sz="1400" dirty="0" smtClean="0"/>
              <a:t>Black Medic </a:t>
            </a:r>
            <a:endParaRPr lang="en-CA" sz="1400" dirty="0"/>
          </a:p>
        </p:txBody>
      </p:sp>
      <p:pic>
        <p:nvPicPr>
          <p:cNvPr id="201732" name="Picture 4" descr="Buckhorn Plantain"/>
          <p:cNvPicPr>
            <a:picLocks noChangeAspect="1" noChangeArrowheads="1"/>
          </p:cNvPicPr>
          <p:nvPr/>
        </p:nvPicPr>
        <p:blipFill>
          <a:blip r:embed="rId4"/>
          <a:srcRect/>
          <a:stretch>
            <a:fillRect/>
          </a:stretch>
        </p:blipFill>
        <p:spPr bwMode="auto">
          <a:xfrm>
            <a:off x="2483768" y="1700809"/>
            <a:ext cx="1666875" cy="1296143"/>
          </a:xfrm>
          <a:prstGeom prst="rect">
            <a:avLst/>
          </a:prstGeom>
          <a:noFill/>
        </p:spPr>
      </p:pic>
      <p:sp>
        <p:nvSpPr>
          <p:cNvPr id="9" name="TextBox 8"/>
          <p:cNvSpPr txBox="1"/>
          <p:nvPr/>
        </p:nvSpPr>
        <p:spPr>
          <a:xfrm>
            <a:off x="2483768" y="2924944"/>
            <a:ext cx="1440160" cy="307777"/>
          </a:xfrm>
          <a:prstGeom prst="rect">
            <a:avLst/>
          </a:prstGeom>
          <a:noFill/>
        </p:spPr>
        <p:txBody>
          <a:bodyPr wrap="square" rtlCol="0">
            <a:spAutoFit/>
          </a:bodyPr>
          <a:lstStyle/>
          <a:p>
            <a:pPr algn="l"/>
            <a:r>
              <a:rPr lang="en-CA" sz="1400" dirty="0" smtClean="0"/>
              <a:t>Plantain</a:t>
            </a:r>
            <a:endParaRPr lang="en-CA" sz="1400" dirty="0"/>
          </a:p>
        </p:txBody>
      </p:sp>
      <p:pic>
        <p:nvPicPr>
          <p:cNvPr id="201734" name="Picture 6" descr="Canada Thistle"/>
          <p:cNvPicPr>
            <a:picLocks noChangeAspect="1" noChangeArrowheads="1"/>
          </p:cNvPicPr>
          <p:nvPr/>
        </p:nvPicPr>
        <p:blipFill>
          <a:blip r:embed="rId5"/>
          <a:srcRect/>
          <a:stretch>
            <a:fillRect/>
          </a:stretch>
        </p:blipFill>
        <p:spPr bwMode="auto">
          <a:xfrm>
            <a:off x="4427984" y="1700808"/>
            <a:ext cx="1666875" cy="1296144"/>
          </a:xfrm>
          <a:prstGeom prst="rect">
            <a:avLst/>
          </a:prstGeom>
          <a:noFill/>
        </p:spPr>
      </p:pic>
      <p:sp>
        <p:nvSpPr>
          <p:cNvPr id="11" name="TextBox 10"/>
          <p:cNvSpPr txBox="1"/>
          <p:nvPr/>
        </p:nvSpPr>
        <p:spPr>
          <a:xfrm>
            <a:off x="4499992" y="2924944"/>
            <a:ext cx="1440160" cy="307777"/>
          </a:xfrm>
          <a:prstGeom prst="rect">
            <a:avLst/>
          </a:prstGeom>
          <a:noFill/>
        </p:spPr>
        <p:txBody>
          <a:bodyPr wrap="square" rtlCol="0">
            <a:spAutoFit/>
          </a:bodyPr>
          <a:lstStyle/>
          <a:p>
            <a:pPr algn="l"/>
            <a:r>
              <a:rPr lang="en-CA" sz="1400" dirty="0" smtClean="0"/>
              <a:t>Thistle</a:t>
            </a:r>
            <a:endParaRPr lang="en-CA" sz="1400" dirty="0"/>
          </a:p>
        </p:txBody>
      </p:sp>
      <p:pic>
        <p:nvPicPr>
          <p:cNvPr id="201736" name="Picture 8" descr="Common Mallow"/>
          <p:cNvPicPr>
            <a:picLocks noChangeAspect="1" noChangeArrowheads="1"/>
          </p:cNvPicPr>
          <p:nvPr/>
        </p:nvPicPr>
        <p:blipFill>
          <a:blip r:embed="rId6"/>
          <a:srcRect/>
          <a:stretch>
            <a:fillRect/>
          </a:stretch>
        </p:blipFill>
        <p:spPr bwMode="auto">
          <a:xfrm>
            <a:off x="6444208" y="1700809"/>
            <a:ext cx="1666875" cy="1296143"/>
          </a:xfrm>
          <a:prstGeom prst="rect">
            <a:avLst/>
          </a:prstGeom>
          <a:noFill/>
        </p:spPr>
      </p:pic>
      <p:sp>
        <p:nvSpPr>
          <p:cNvPr id="13" name="TextBox 12"/>
          <p:cNvSpPr txBox="1"/>
          <p:nvPr/>
        </p:nvSpPr>
        <p:spPr>
          <a:xfrm>
            <a:off x="6444208" y="2924944"/>
            <a:ext cx="1440160" cy="307777"/>
          </a:xfrm>
          <a:prstGeom prst="rect">
            <a:avLst/>
          </a:prstGeom>
          <a:noFill/>
        </p:spPr>
        <p:txBody>
          <a:bodyPr wrap="square" rtlCol="0">
            <a:spAutoFit/>
          </a:bodyPr>
          <a:lstStyle/>
          <a:p>
            <a:pPr algn="l"/>
            <a:r>
              <a:rPr lang="en-CA" sz="1400" dirty="0" smtClean="0"/>
              <a:t>Mallow</a:t>
            </a:r>
            <a:endParaRPr lang="en-CA" sz="1400" dirty="0"/>
          </a:p>
        </p:txBody>
      </p:sp>
      <p:pic>
        <p:nvPicPr>
          <p:cNvPr id="201738" name="Picture 10" descr="Crabgrass"/>
          <p:cNvPicPr>
            <a:picLocks noChangeAspect="1" noChangeArrowheads="1"/>
          </p:cNvPicPr>
          <p:nvPr/>
        </p:nvPicPr>
        <p:blipFill>
          <a:blip r:embed="rId7"/>
          <a:srcRect/>
          <a:stretch>
            <a:fillRect/>
          </a:stretch>
        </p:blipFill>
        <p:spPr bwMode="auto">
          <a:xfrm>
            <a:off x="467544" y="3284984"/>
            <a:ext cx="1666875" cy="1123950"/>
          </a:xfrm>
          <a:prstGeom prst="rect">
            <a:avLst/>
          </a:prstGeom>
          <a:noFill/>
        </p:spPr>
      </p:pic>
      <p:sp>
        <p:nvSpPr>
          <p:cNvPr id="15" name="TextBox 14"/>
          <p:cNvSpPr txBox="1"/>
          <p:nvPr/>
        </p:nvSpPr>
        <p:spPr>
          <a:xfrm>
            <a:off x="467544" y="4365104"/>
            <a:ext cx="1440160" cy="307777"/>
          </a:xfrm>
          <a:prstGeom prst="rect">
            <a:avLst/>
          </a:prstGeom>
          <a:noFill/>
        </p:spPr>
        <p:txBody>
          <a:bodyPr wrap="square" rtlCol="0">
            <a:spAutoFit/>
          </a:bodyPr>
          <a:lstStyle/>
          <a:p>
            <a:pPr algn="l"/>
            <a:r>
              <a:rPr lang="en-CA" sz="1400" dirty="0" smtClean="0"/>
              <a:t>Crabgrass</a:t>
            </a:r>
            <a:endParaRPr lang="en-CA" sz="1400" dirty="0"/>
          </a:p>
        </p:txBody>
      </p:sp>
      <p:pic>
        <p:nvPicPr>
          <p:cNvPr id="201740" name="Picture 12" descr="Knotweed"/>
          <p:cNvPicPr>
            <a:picLocks noChangeAspect="1" noChangeArrowheads="1"/>
          </p:cNvPicPr>
          <p:nvPr/>
        </p:nvPicPr>
        <p:blipFill>
          <a:blip r:embed="rId8"/>
          <a:srcRect/>
          <a:stretch>
            <a:fillRect/>
          </a:stretch>
        </p:blipFill>
        <p:spPr bwMode="auto">
          <a:xfrm>
            <a:off x="2483768" y="3284984"/>
            <a:ext cx="1666875" cy="1095376"/>
          </a:xfrm>
          <a:prstGeom prst="rect">
            <a:avLst/>
          </a:prstGeom>
          <a:noFill/>
        </p:spPr>
      </p:pic>
      <p:sp>
        <p:nvSpPr>
          <p:cNvPr id="17" name="TextBox 16"/>
          <p:cNvSpPr txBox="1"/>
          <p:nvPr/>
        </p:nvSpPr>
        <p:spPr>
          <a:xfrm>
            <a:off x="2483768" y="4365104"/>
            <a:ext cx="1440160" cy="307777"/>
          </a:xfrm>
          <a:prstGeom prst="rect">
            <a:avLst/>
          </a:prstGeom>
          <a:noFill/>
        </p:spPr>
        <p:txBody>
          <a:bodyPr wrap="square" rtlCol="0">
            <a:spAutoFit/>
          </a:bodyPr>
          <a:lstStyle/>
          <a:p>
            <a:pPr algn="l"/>
            <a:r>
              <a:rPr lang="en-CA" sz="1400" dirty="0" smtClean="0"/>
              <a:t>Knotweed</a:t>
            </a:r>
            <a:endParaRPr lang="en-CA" sz="1400" dirty="0"/>
          </a:p>
        </p:txBody>
      </p:sp>
      <p:pic>
        <p:nvPicPr>
          <p:cNvPr id="201742" name="Picture 14" descr="Purslane"/>
          <p:cNvPicPr>
            <a:picLocks noChangeAspect="1" noChangeArrowheads="1"/>
          </p:cNvPicPr>
          <p:nvPr/>
        </p:nvPicPr>
        <p:blipFill>
          <a:blip r:embed="rId9"/>
          <a:srcRect/>
          <a:stretch>
            <a:fillRect/>
          </a:stretch>
        </p:blipFill>
        <p:spPr bwMode="auto">
          <a:xfrm>
            <a:off x="4499992" y="3284984"/>
            <a:ext cx="1666875" cy="1080120"/>
          </a:xfrm>
          <a:prstGeom prst="rect">
            <a:avLst/>
          </a:prstGeom>
          <a:noFill/>
        </p:spPr>
      </p:pic>
      <p:sp>
        <p:nvSpPr>
          <p:cNvPr id="19" name="TextBox 18"/>
          <p:cNvSpPr txBox="1"/>
          <p:nvPr/>
        </p:nvSpPr>
        <p:spPr>
          <a:xfrm>
            <a:off x="4499992" y="4293096"/>
            <a:ext cx="1440160" cy="307777"/>
          </a:xfrm>
          <a:prstGeom prst="rect">
            <a:avLst/>
          </a:prstGeom>
          <a:noFill/>
        </p:spPr>
        <p:txBody>
          <a:bodyPr wrap="square" rtlCol="0">
            <a:spAutoFit/>
          </a:bodyPr>
          <a:lstStyle/>
          <a:p>
            <a:pPr algn="l"/>
            <a:r>
              <a:rPr lang="en-CA" sz="1400" dirty="0" err="1" smtClean="0"/>
              <a:t>Purslane</a:t>
            </a:r>
            <a:endParaRPr lang="en-CA" sz="1400" dirty="0"/>
          </a:p>
        </p:txBody>
      </p:sp>
      <p:pic>
        <p:nvPicPr>
          <p:cNvPr id="201744" name="Picture 16" descr="Quackgrass"/>
          <p:cNvPicPr>
            <a:picLocks noChangeAspect="1" noChangeArrowheads="1"/>
          </p:cNvPicPr>
          <p:nvPr/>
        </p:nvPicPr>
        <p:blipFill>
          <a:blip r:embed="rId10"/>
          <a:srcRect/>
          <a:stretch>
            <a:fillRect/>
          </a:stretch>
        </p:blipFill>
        <p:spPr bwMode="auto">
          <a:xfrm>
            <a:off x="6588224" y="3284984"/>
            <a:ext cx="1666875" cy="1080120"/>
          </a:xfrm>
          <a:prstGeom prst="rect">
            <a:avLst/>
          </a:prstGeom>
          <a:noFill/>
        </p:spPr>
      </p:pic>
      <p:sp>
        <p:nvSpPr>
          <p:cNvPr id="21" name="TextBox 20"/>
          <p:cNvSpPr txBox="1"/>
          <p:nvPr/>
        </p:nvSpPr>
        <p:spPr>
          <a:xfrm>
            <a:off x="6588224" y="4293096"/>
            <a:ext cx="1440160" cy="307777"/>
          </a:xfrm>
          <a:prstGeom prst="rect">
            <a:avLst/>
          </a:prstGeom>
          <a:noFill/>
        </p:spPr>
        <p:txBody>
          <a:bodyPr wrap="square" rtlCol="0">
            <a:spAutoFit/>
          </a:bodyPr>
          <a:lstStyle/>
          <a:p>
            <a:pPr algn="l"/>
            <a:r>
              <a:rPr lang="en-CA" sz="1400" dirty="0" err="1" smtClean="0"/>
              <a:t>Quackgrass</a:t>
            </a:r>
            <a:endParaRPr lang="en-CA" sz="1400" dirty="0"/>
          </a:p>
        </p:txBody>
      </p:sp>
      <p:pic>
        <p:nvPicPr>
          <p:cNvPr id="201746" name="Picture 18" descr="Speedwell"/>
          <p:cNvPicPr>
            <a:picLocks noChangeAspect="1" noChangeArrowheads="1"/>
          </p:cNvPicPr>
          <p:nvPr/>
        </p:nvPicPr>
        <p:blipFill>
          <a:blip r:embed="rId11"/>
          <a:srcRect/>
          <a:stretch>
            <a:fillRect/>
          </a:stretch>
        </p:blipFill>
        <p:spPr bwMode="auto">
          <a:xfrm>
            <a:off x="467544" y="4725144"/>
            <a:ext cx="1666875" cy="1333501"/>
          </a:xfrm>
          <a:prstGeom prst="rect">
            <a:avLst/>
          </a:prstGeom>
          <a:noFill/>
        </p:spPr>
      </p:pic>
      <p:sp>
        <p:nvSpPr>
          <p:cNvPr id="23" name="TextBox 22"/>
          <p:cNvSpPr txBox="1"/>
          <p:nvPr/>
        </p:nvSpPr>
        <p:spPr>
          <a:xfrm>
            <a:off x="467544" y="6093296"/>
            <a:ext cx="1440160" cy="307777"/>
          </a:xfrm>
          <a:prstGeom prst="rect">
            <a:avLst/>
          </a:prstGeom>
          <a:noFill/>
        </p:spPr>
        <p:txBody>
          <a:bodyPr wrap="square" rtlCol="0">
            <a:spAutoFit/>
          </a:bodyPr>
          <a:lstStyle/>
          <a:p>
            <a:pPr algn="l"/>
            <a:r>
              <a:rPr lang="en-CA" sz="1400" dirty="0" smtClean="0"/>
              <a:t>Speedwell </a:t>
            </a:r>
            <a:endParaRPr lang="en-CA" sz="1400" dirty="0"/>
          </a:p>
        </p:txBody>
      </p:sp>
      <p:pic>
        <p:nvPicPr>
          <p:cNvPr id="201748" name="Picture 20" descr="Oxalis"/>
          <p:cNvPicPr>
            <a:picLocks noChangeAspect="1" noChangeArrowheads="1"/>
          </p:cNvPicPr>
          <p:nvPr/>
        </p:nvPicPr>
        <p:blipFill>
          <a:blip r:embed="rId12"/>
          <a:srcRect/>
          <a:stretch>
            <a:fillRect/>
          </a:stretch>
        </p:blipFill>
        <p:spPr bwMode="auto">
          <a:xfrm>
            <a:off x="2483768" y="4725145"/>
            <a:ext cx="1666875" cy="1368152"/>
          </a:xfrm>
          <a:prstGeom prst="rect">
            <a:avLst/>
          </a:prstGeom>
          <a:noFill/>
        </p:spPr>
      </p:pic>
      <p:sp>
        <p:nvSpPr>
          <p:cNvPr id="25" name="TextBox 24"/>
          <p:cNvSpPr txBox="1"/>
          <p:nvPr/>
        </p:nvSpPr>
        <p:spPr>
          <a:xfrm>
            <a:off x="2483768" y="6093296"/>
            <a:ext cx="1440160" cy="307777"/>
          </a:xfrm>
          <a:prstGeom prst="rect">
            <a:avLst/>
          </a:prstGeom>
          <a:noFill/>
        </p:spPr>
        <p:txBody>
          <a:bodyPr wrap="square" rtlCol="0">
            <a:spAutoFit/>
          </a:bodyPr>
          <a:lstStyle/>
          <a:p>
            <a:pPr algn="l"/>
            <a:r>
              <a:rPr lang="en-CA" sz="1400" dirty="0" smtClean="0"/>
              <a:t>Oxalis </a:t>
            </a:r>
            <a:endParaRPr lang="en-CA" sz="1400" dirty="0"/>
          </a:p>
        </p:txBody>
      </p:sp>
      <p:pic>
        <p:nvPicPr>
          <p:cNvPr id="201750" name="Picture 22" descr="Violets"/>
          <p:cNvPicPr>
            <a:picLocks noChangeAspect="1" noChangeArrowheads="1"/>
          </p:cNvPicPr>
          <p:nvPr/>
        </p:nvPicPr>
        <p:blipFill>
          <a:blip r:embed="rId13"/>
          <a:srcRect/>
          <a:stretch>
            <a:fillRect/>
          </a:stretch>
        </p:blipFill>
        <p:spPr bwMode="auto">
          <a:xfrm>
            <a:off x="4572000" y="4725144"/>
            <a:ext cx="1666875" cy="1368152"/>
          </a:xfrm>
          <a:prstGeom prst="rect">
            <a:avLst/>
          </a:prstGeom>
          <a:noFill/>
        </p:spPr>
      </p:pic>
      <p:sp>
        <p:nvSpPr>
          <p:cNvPr id="27" name="TextBox 26"/>
          <p:cNvSpPr txBox="1"/>
          <p:nvPr/>
        </p:nvSpPr>
        <p:spPr>
          <a:xfrm>
            <a:off x="4572000" y="6093296"/>
            <a:ext cx="1440160" cy="307777"/>
          </a:xfrm>
          <a:prstGeom prst="rect">
            <a:avLst/>
          </a:prstGeom>
          <a:noFill/>
        </p:spPr>
        <p:txBody>
          <a:bodyPr wrap="square" rtlCol="0">
            <a:spAutoFit/>
          </a:bodyPr>
          <a:lstStyle/>
          <a:p>
            <a:pPr algn="l"/>
            <a:r>
              <a:rPr lang="en-CA" sz="1400" dirty="0" smtClean="0"/>
              <a:t>Violets </a:t>
            </a:r>
            <a:endParaRPr lang="en-CA" sz="1400" dirty="0"/>
          </a:p>
        </p:txBody>
      </p:sp>
      <p:pic>
        <p:nvPicPr>
          <p:cNvPr id="201752" name="Picture 24" descr="https://extension.umd.edu/sites/default/files/resize/_images/programs/hgic/Weeds/Deadnettlemay2004%20028-180x135.jpg"/>
          <p:cNvPicPr>
            <a:picLocks noChangeAspect="1" noChangeArrowheads="1"/>
          </p:cNvPicPr>
          <p:nvPr/>
        </p:nvPicPr>
        <p:blipFill>
          <a:blip r:embed="rId14"/>
          <a:srcRect/>
          <a:stretch>
            <a:fillRect/>
          </a:stretch>
        </p:blipFill>
        <p:spPr bwMode="auto">
          <a:xfrm>
            <a:off x="6660232" y="4725144"/>
            <a:ext cx="1714500" cy="1368152"/>
          </a:xfrm>
          <a:prstGeom prst="rect">
            <a:avLst/>
          </a:prstGeom>
          <a:noFill/>
        </p:spPr>
      </p:pic>
      <p:sp>
        <p:nvSpPr>
          <p:cNvPr id="29" name="TextBox 28"/>
          <p:cNvSpPr txBox="1"/>
          <p:nvPr/>
        </p:nvSpPr>
        <p:spPr>
          <a:xfrm>
            <a:off x="6660232" y="6165304"/>
            <a:ext cx="1440160" cy="307777"/>
          </a:xfrm>
          <a:prstGeom prst="rect">
            <a:avLst/>
          </a:prstGeom>
          <a:noFill/>
        </p:spPr>
        <p:txBody>
          <a:bodyPr wrap="square" rtlCol="0">
            <a:spAutoFit/>
          </a:bodyPr>
          <a:lstStyle/>
          <a:p>
            <a:pPr algn="l"/>
            <a:r>
              <a:rPr lang="en-CA" sz="1400" dirty="0" smtClean="0"/>
              <a:t>Deadnettle </a:t>
            </a:r>
            <a:endParaRPr lang="en-CA" sz="14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r>
              <a:rPr lang="en-US"/>
              <a:t>Insect Management</a:t>
            </a:r>
          </a:p>
        </p:txBody>
      </p:sp>
      <p:sp>
        <p:nvSpPr>
          <p:cNvPr id="270339" name="Rectangle 3"/>
          <p:cNvSpPr>
            <a:spLocks noGrp="1" noChangeArrowheads="1"/>
          </p:cNvSpPr>
          <p:nvPr>
            <p:ph type="body" idx="1"/>
          </p:nvPr>
        </p:nvSpPr>
        <p:spPr/>
        <p:txBody>
          <a:bodyPr/>
          <a:lstStyle/>
          <a:p>
            <a:pPr>
              <a:lnSpc>
                <a:spcPct val="90000"/>
              </a:lnSpc>
            </a:pPr>
            <a:r>
              <a:rPr lang="en-US" sz="2800"/>
              <a:t>Learn how to identify the most common insect problems</a:t>
            </a:r>
          </a:p>
          <a:p>
            <a:pPr lvl="1">
              <a:lnSpc>
                <a:spcPct val="90000"/>
              </a:lnSpc>
            </a:pPr>
            <a:r>
              <a:rPr lang="en-US" sz="2400"/>
              <a:t>Aphids</a:t>
            </a:r>
          </a:p>
          <a:p>
            <a:pPr lvl="1">
              <a:lnSpc>
                <a:spcPct val="90000"/>
              </a:lnSpc>
            </a:pPr>
            <a:r>
              <a:rPr lang="en-US" sz="2400"/>
              <a:t>Earwigs</a:t>
            </a:r>
          </a:p>
          <a:p>
            <a:pPr lvl="1">
              <a:lnSpc>
                <a:spcPct val="90000"/>
              </a:lnSpc>
            </a:pPr>
            <a:r>
              <a:rPr lang="en-US" sz="2400"/>
              <a:t>Slugs &amp; snails</a:t>
            </a:r>
          </a:p>
          <a:p>
            <a:pPr lvl="1">
              <a:lnSpc>
                <a:spcPct val="90000"/>
              </a:lnSpc>
            </a:pPr>
            <a:r>
              <a:rPr lang="en-US" sz="2400"/>
              <a:t>Scale</a:t>
            </a:r>
          </a:p>
          <a:p>
            <a:pPr lvl="1">
              <a:lnSpc>
                <a:spcPct val="90000"/>
              </a:lnSpc>
            </a:pPr>
            <a:r>
              <a:rPr lang="en-US" sz="2400"/>
              <a:t>Birch leaf miner</a:t>
            </a:r>
          </a:p>
          <a:p>
            <a:pPr lvl="1">
              <a:lnSpc>
                <a:spcPct val="90000"/>
              </a:lnSpc>
            </a:pPr>
            <a:r>
              <a:rPr lang="en-US" sz="2400"/>
              <a:t>Lily leaf beetle</a:t>
            </a:r>
          </a:p>
          <a:p>
            <a:pPr lvl="1">
              <a:lnSpc>
                <a:spcPct val="90000"/>
              </a:lnSpc>
            </a:pPr>
            <a:r>
              <a:rPr lang="en-US" sz="2400"/>
              <a:t>Thrips</a:t>
            </a:r>
          </a:p>
          <a:p>
            <a:pPr lvl="1">
              <a:lnSpc>
                <a:spcPct val="90000"/>
              </a:lnSpc>
            </a:pPr>
            <a:r>
              <a:rPr lang="en-US" sz="2400"/>
              <a:t>Japanese beetle</a:t>
            </a:r>
          </a:p>
          <a:p>
            <a:pPr lvl="1">
              <a:lnSpc>
                <a:spcPct val="90000"/>
              </a:lnSpc>
            </a:pPr>
            <a:r>
              <a:rPr lang="en-US" sz="2400"/>
              <a:t>Cucumber beetle</a:t>
            </a:r>
          </a:p>
          <a:p>
            <a:pPr lvl="1">
              <a:lnSpc>
                <a:spcPct val="90000"/>
              </a:lnSpc>
            </a:pPr>
            <a:endParaRPr lang="en-US" sz="240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a:t>Disease Management</a:t>
            </a:r>
          </a:p>
        </p:txBody>
      </p:sp>
      <p:sp>
        <p:nvSpPr>
          <p:cNvPr id="268291" name="Rectangle 3"/>
          <p:cNvSpPr>
            <a:spLocks noGrp="1" noChangeArrowheads="1"/>
          </p:cNvSpPr>
          <p:nvPr>
            <p:ph type="body" idx="1"/>
          </p:nvPr>
        </p:nvSpPr>
        <p:spPr/>
        <p:txBody>
          <a:bodyPr/>
          <a:lstStyle/>
          <a:p>
            <a:r>
              <a:rPr lang="en-US"/>
              <a:t>Learn how to identify the most common disease problems</a:t>
            </a:r>
          </a:p>
          <a:p>
            <a:pPr lvl="1"/>
            <a:r>
              <a:rPr lang="en-US"/>
              <a:t>Black spot</a:t>
            </a:r>
          </a:p>
          <a:p>
            <a:pPr lvl="1"/>
            <a:r>
              <a:rPr lang="en-US"/>
              <a:t>Blight</a:t>
            </a:r>
          </a:p>
          <a:p>
            <a:pPr lvl="1"/>
            <a:r>
              <a:rPr lang="en-US"/>
              <a:t>Bacterial wilt</a:t>
            </a:r>
          </a:p>
          <a:p>
            <a:pPr lvl="1"/>
            <a:r>
              <a:rPr lang="en-US"/>
              <a:t>Fusarium wilt</a:t>
            </a:r>
          </a:p>
          <a:p>
            <a:pPr lvl="1"/>
            <a:r>
              <a:rPr lang="en-US"/>
              <a:t>Grey mould (Botrytis blight)</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defRPr/>
            </a:pPr>
            <a:r>
              <a:rPr lang="en-US" sz="4000" dirty="0" smtClean="0">
                <a:cs typeface="+mj-cs"/>
              </a:rPr>
              <a:t>Good gardening practices  </a:t>
            </a:r>
            <a:r>
              <a:rPr lang="en-US" sz="1800" dirty="0" smtClean="0">
                <a:cs typeface="+mj-cs"/>
              </a:rPr>
              <a:t>Prevention</a:t>
            </a:r>
          </a:p>
        </p:txBody>
      </p:sp>
      <p:sp>
        <p:nvSpPr>
          <p:cNvPr id="177155" name="Rectangle 3"/>
          <p:cNvSpPr>
            <a:spLocks noGrp="1" noChangeArrowheads="1"/>
          </p:cNvSpPr>
          <p:nvPr>
            <p:ph type="body" sz="half" idx="1"/>
          </p:nvPr>
        </p:nvSpPr>
        <p:spPr>
          <a:xfrm>
            <a:off x="467544" y="1556792"/>
            <a:ext cx="4402832" cy="4525963"/>
          </a:xfrm>
        </p:spPr>
        <p:txBody>
          <a:bodyPr/>
          <a:lstStyle/>
          <a:p>
            <a:pPr eaLnBrk="1" hangingPunct="1">
              <a:buFont typeface="Wingdings" charset="0"/>
              <a:buChar char="u"/>
              <a:defRPr/>
            </a:pPr>
            <a:r>
              <a:rPr lang="en-US" sz="1800" dirty="0">
                <a:latin typeface="Tahoma" charset="0"/>
              </a:rPr>
              <a:t>Avoid stress	</a:t>
            </a:r>
          </a:p>
          <a:p>
            <a:pPr lvl="1"/>
            <a:r>
              <a:rPr lang="en-US" sz="1200" dirty="0"/>
              <a:t>Water all trees</a:t>
            </a:r>
          </a:p>
          <a:p>
            <a:pPr lvl="1"/>
            <a:r>
              <a:rPr lang="en-US" sz="1200" dirty="0"/>
              <a:t>Protect by mulching tree bases</a:t>
            </a:r>
          </a:p>
          <a:p>
            <a:pPr lvl="1"/>
            <a:r>
              <a:rPr lang="en-US" sz="1200" dirty="0"/>
              <a:t>Soak evergreens in the late fall</a:t>
            </a:r>
          </a:p>
          <a:p>
            <a:pPr lvl="1"/>
            <a:r>
              <a:rPr lang="en-US" sz="1200" dirty="0"/>
              <a:t>Aerate your lawn to counter </a:t>
            </a:r>
            <a:br>
              <a:rPr lang="en-US" sz="1200" dirty="0"/>
            </a:br>
            <a:r>
              <a:rPr lang="en-US" sz="1200" dirty="0" smtClean="0"/>
              <a:t>compaction</a:t>
            </a:r>
            <a:endParaRPr lang="en-US" sz="1800" dirty="0" smtClean="0">
              <a:latin typeface="Tahoma" charset="0"/>
              <a:cs typeface="+mn-cs"/>
            </a:endParaRPr>
          </a:p>
          <a:p>
            <a:pPr eaLnBrk="1" hangingPunct="1">
              <a:buFont typeface="Wingdings" charset="0"/>
              <a:buChar char="u"/>
              <a:defRPr/>
            </a:pPr>
            <a:r>
              <a:rPr lang="en-US" sz="1800" dirty="0" smtClean="0">
                <a:latin typeface="Tahoma" charset="0"/>
                <a:cs typeface="+mn-cs"/>
              </a:rPr>
              <a:t>Remove weeds, debris/diseased plants or parts</a:t>
            </a:r>
          </a:p>
          <a:p>
            <a:pPr eaLnBrk="1" hangingPunct="1">
              <a:buFont typeface="Wingdings" charset="0"/>
              <a:buChar char="u"/>
              <a:defRPr/>
            </a:pPr>
            <a:r>
              <a:rPr lang="en-US" sz="1800" dirty="0" smtClean="0">
                <a:latin typeface="Tahoma" charset="0"/>
                <a:cs typeface="+mn-cs"/>
              </a:rPr>
              <a:t>Disinfect tools </a:t>
            </a:r>
          </a:p>
          <a:p>
            <a:pPr eaLnBrk="1" hangingPunct="1">
              <a:buFont typeface="Wingdings" charset="0"/>
              <a:buChar char="u"/>
              <a:defRPr/>
            </a:pPr>
            <a:r>
              <a:rPr lang="en-US" sz="1800" dirty="0" smtClean="0">
                <a:latin typeface="Tahoma" charset="0"/>
                <a:cs typeface="+mn-cs"/>
              </a:rPr>
              <a:t>Attract beneficials, there are good ones</a:t>
            </a:r>
          </a:p>
          <a:p>
            <a:pPr eaLnBrk="1" hangingPunct="1">
              <a:buFont typeface="Wingdings" charset="0"/>
              <a:buChar char="u"/>
              <a:defRPr/>
            </a:pPr>
            <a:r>
              <a:rPr lang="en-US" sz="1800" dirty="0" smtClean="0">
                <a:latin typeface="Tahoma" charset="0"/>
                <a:cs typeface="+mn-cs"/>
              </a:rPr>
              <a:t>Mulch</a:t>
            </a:r>
          </a:p>
          <a:p>
            <a:pPr eaLnBrk="1" hangingPunct="1">
              <a:buFont typeface="Wingdings" charset="0"/>
              <a:buChar char="u"/>
              <a:defRPr/>
            </a:pPr>
            <a:r>
              <a:rPr lang="en-US" sz="1800" b="1" dirty="0" smtClean="0">
                <a:latin typeface="Tahoma" charset="0"/>
                <a:cs typeface="+mn-cs"/>
              </a:rPr>
              <a:t>Under and over watering </a:t>
            </a:r>
          </a:p>
          <a:p>
            <a:pPr lvl="1" eaLnBrk="1" hangingPunct="1">
              <a:buFont typeface="Wingdings" charset="0"/>
              <a:buChar char="u"/>
              <a:defRPr/>
            </a:pPr>
            <a:r>
              <a:rPr lang="en-US" sz="1200" dirty="0" smtClean="0">
                <a:latin typeface="Tahoma" charset="0"/>
                <a:cs typeface="+mn-cs"/>
              </a:rPr>
              <a:t>Not watering at the base for some plants, such as tomatoes</a:t>
            </a:r>
          </a:p>
          <a:p>
            <a:pPr lvl="1" eaLnBrk="1" hangingPunct="1">
              <a:buFont typeface="Wingdings" charset="0"/>
              <a:buChar char="u"/>
              <a:defRPr/>
            </a:pPr>
            <a:r>
              <a:rPr lang="en-US" sz="1200" dirty="0" smtClean="0">
                <a:latin typeface="Tahoma" charset="0"/>
                <a:cs typeface="+mn-cs"/>
              </a:rPr>
              <a:t>Watering at inappropriate times, at night or afternoon  </a:t>
            </a:r>
          </a:p>
          <a:p>
            <a:pPr lvl="1" eaLnBrk="1" hangingPunct="1">
              <a:buFont typeface="Wingdings" charset="0"/>
              <a:buChar char="u"/>
              <a:defRPr/>
            </a:pPr>
            <a:endParaRPr lang="en-US" sz="1000" dirty="0" smtClean="0">
              <a:latin typeface="Tahoma" charset="0"/>
              <a:cs typeface="+mn-cs"/>
            </a:endParaRPr>
          </a:p>
        </p:txBody>
      </p:sp>
      <p:pic>
        <p:nvPicPr>
          <p:cNvPr id="177158" name="Picture 6" descr="September 2009 095"/>
          <p:cNvPicPr>
            <a:picLocks noGrp="1" noChangeAspect="1" noChangeArrowheads="1"/>
          </p:cNvPicPr>
          <p:nvPr>
            <p:ph type="clipArt" sz="half" idx="2"/>
          </p:nvPr>
        </p:nvPicPr>
        <p:blipFill>
          <a:blip r:embed="rId3"/>
          <a:srcRect l="7547" r="15096"/>
          <a:stretch>
            <a:fillRect/>
          </a:stretch>
        </p:blipFill>
        <p:spPr>
          <a:xfrm>
            <a:off x="7092280" y="2564904"/>
            <a:ext cx="1756048" cy="1702510"/>
          </a:xfrm>
          <a:noFill/>
        </p:spPr>
      </p:pic>
      <p:pic>
        <p:nvPicPr>
          <p:cNvPr id="6" name="Picture 5" descr="210576448_54ed1244c4"/>
          <p:cNvPicPr>
            <a:picLocks noChangeAspect="1" noChangeArrowheads="1"/>
          </p:cNvPicPr>
          <p:nvPr/>
        </p:nvPicPr>
        <p:blipFill>
          <a:blip r:embed="rId4" cstate="print"/>
          <a:srcRect/>
          <a:stretch>
            <a:fillRect/>
          </a:stretch>
        </p:blipFill>
        <p:spPr>
          <a:xfrm>
            <a:off x="6508410" y="1556792"/>
            <a:ext cx="2277095" cy="1512168"/>
          </a:xfrm>
          <a:prstGeom prst="rect">
            <a:avLst/>
          </a:prstGeom>
          <a:noFill/>
          <a:ln/>
        </p:spPr>
      </p:pic>
      <p:sp>
        <p:nvSpPr>
          <p:cNvPr id="8" name="TextBox 7"/>
          <p:cNvSpPr txBox="1"/>
          <p:nvPr/>
        </p:nvSpPr>
        <p:spPr>
          <a:xfrm>
            <a:off x="5076056" y="4149080"/>
            <a:ext cx="3744416" cy="2123658"/>
          </a:xfrm>
          <a:prstGeom prst="rect">
            <a:avLst/>
          </a:prstGeom>
          <a:noFill/>
        </p:spPr>
        <p:txBody>
          <a:bodyPr wrap="square" rtlCol="0">
            <a:spAutoFit/>
          </a:bodyPr>
          <a:lstStyle/>
          <a:p>
            <a:pPr algn="l"/>
            <a:r>
              <a:rPr lang="en-CA" sz="1800" dirty="0" smtClean="0"/>
              <a:t>Healthy plant resist disease and pests</a:t>
            </a:r>
          </a:p>
          <a:p>
            <a:pPr algn="l"/>
            <a:endParaRPr lang="en-CA" sz="1800" dirty="0" smtClean="0"/>
          </a:p>
          <a:p>
            <a:pPr algn="l"/>
            <a:r>
              <a:rPr lang="en-CA" sz="1800" dirty="0" smtClean="0"/>
              <a:t>Start looking early in the season</a:t>
            </a:r>
          </a:p>
          <a:p>
            <a:pPr marL="228600" indent="-228600" algn="l">
              <a:buFont typeface="Arial" pitchFamily="34" charset="0"/>
              <a:buChar char="•"/>
            </a:pPr>
            <a:r>
              <a:rPr lang="en-CA" sz="1400" dirty="0" smtClean="0"/>
              <a:t>Wider choice of control measures available</a:t>
            </a:r>
          </a:p>
          <a:p>
            <a:pPr marL="228600" indent="-228600" algn="l">
              <a:buFont typeface="Arial" pitchFamily="34" charset="0"/>
              <a:buChar char="•"/>
            </a:pPr>
            <a:r>
              <a:rPr lang="en-CA" sz="1400" dirty="0" smtClean="0"/>
              <a:t>Ability to use the least harmful treatment </a:t>
            </a:r>
          </a:p>
          <a:p>
            <a:pPr algn="l"/>
            <a:endParaRPr lang="en-CA" sz="1800" dirty="0" smtClean="0"/>
          </a:p>
        </p:txBody>
      </p:sp>
      <p:pic>
        <p:nvPicPr>
          <p:cNvPr id="310274" name="Picture 2" descr="http://www.birdsandblooms.com/wp-content/uploads/2012/12/IMG_0385-001.jpg"/>
          <p:cNvPicPr>
            <a:picLocks noChangeAspect="1" noChangeArrowheads="1"/>
          </p:cNvPicPr>
          <p:nvPr/>
        </p:nvPicPr>
        <p:blipFill>
          <a:blip r:embed="rId5"/>
          <a:srcRect/>
          <a:stretch>
            <a:fillRect/>
          </a:stretch>
        </p:blipFill>
        <p:spPr bwMode="auto">
          <a:xfrm>
            <a:off x="4716016" y="1052736"/>
            <a:ext cx="1728192" cy="2304256"/>
          </a:xfrm>
          <a:prstGeom prst="rect">
            <a:avLst/>
          </a:prstGeom>
          <a:noFill/>
        </p:spPr>
      </p:pic>
      <p:pic>
        <p:nvPicPr>
          <p:cNvPr id="7" name="Picture 6" descr="lawn-aerator-hollow-tine-ireland-im"/>
          <p:cNvPicPr>
            <a:picLocks noChangeAspect="1" noChangeArrowheads="1"/>
          </p:cNvPicPr>
          <p:nvPr/>
        </p:nvPicPr>
        <p:blipFill>
          <a:blip r:embed="rId6" cstate="print"/>
          <a:srcRect/>
          <a:stretch>
            <a:fillRect/>
          </a:stretch>
        </p:blipFill>
        <p:spPr bwMode="auto">
          <a:xfrm>
            <a:off x="5148064" y="2708920"/>
            <a:ext cx="2176264" cy="1432492"/>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r>
              <a:rPr lang="en-US"/>
              <a:t>Choose the Right Plants</a:t>
            </a:r>
          </a:p>
        </p:txBody>
      </p:sp>
      <p:graphicFrame>
        <p:nvGraphicFramePr>
          <p:cNvPr id="289795" name="Rectangle 3"/>
          <p:cNvGraphicFramePr>
            <a:graphicFrameLocks noGrp="1"/>
          </p:cNvGraphicFramePr>
          <p:nvPr>
            <p:ph sz="quarter" idx="2"/>
          </p:nvPr>
        </p:nvGraphicFramePr>
        <p:xfrm>
          <a:off x="5038725" y="1600200"/>
          <a:ext cx="3257550" cy="2171700"/>
        </p:xfrm>
        <a:graphic>
          <a:graphicData uri="http://schemas.openxmlformats.org/presentationml/2006/ole">
            <p:oleObj spid="_x0000_s298006" name="Photo File" r:id="rId4" imgW="0" imgH="0" progId="">
              <p:embed/>
            </p:oleObj>
          </a:graphicData>
        </a:graphic>
      </p:graphicFrame>
      <p:pic>
        <p:nvPicPr>
          <p:cNvPr id="298007" name="Picture 23" descr="C:\Users\cindy.jones-sherk\AppData\Local\Microsoft\Windows\Temporary Internet Files\Content.Outlook\IP3BH3SS\photo 1.JPG"/>
          <p:cNvPicPr>
            <a:picLocks noChangeAspect="1" noChangeArrowheads="1"/>
          </p:cNvPicPr>
          <p:nvPr/>
        </p:nvPicPr>
        <p:blipFill>
          <a:blip r:embed="rId5"/>
          <a:srcRect/>
          <a:stretch>
            <a:fillRect/>
          </a:stretch>
        </p:blipFill>
        <p:spPr bwMode="auto">
          <a:xfrm rot="5400000">
            <a:off x="4634367" y="2240115"/>
            <a:ext cx="4627794" cy="3456384"/>
          </a:xfrm>
          <a:prstGeom prst="rect">
            <a:avLst/>
          </a:prstGeom>
          <a:noFill/>
        </p:spPr>
      </p:pic>
      <p:pic>
        <p:nvPicPr>
          <p:cNvPr id="298012" name="Picture 28" descr="Prairie Rose"/>
          <p:cNvPicPr>
            <a:picLocks noChangeAspect="1" noChangeArrowheads="1"/>
          </p:cNvPicPr>
          <p:nvPr/>
        </p:nvPicPr>
        <p:blipFill>
          <a:blip r:embed="rId6"/>
          <a:srcRect/>
          <a:stretch>
            <a:fillRect/>
          </a:stretch>
        </p:blipFill>
        <p:spPr bwMode="auto">
          <a:xfrm>
            <a:off x="4644008" y="1556792"/>
            <a:ext cx="1875523" cy="1406642"/>
          </a:xfrm>
          <a:prstGeom prst="rect">
            <a:avLst/>
          </a:prstGeom>
          <a:noFill/>
        </p:spPr>
      </p:pic>
      <p:pic>
        <p:nvPicPr>
          <p:cNvPr id="298010" name="Picture 26" descr="http://www.nanps.org/images/plantsale.jpg"/>
          <p:cNvPicPr>
            <a:picLocks noChangeAspect="1" noChangeArrowheads="1"/>
          </p:cNvPicPr>
          <p:nvPr/>
        </p:nvPicPr>
        <p:blipFill>
          <a:blip r:embed="rId7"/>
          <a:srcRect/>
          <a:stretch>
            <a:fillRect/>
          </a:stretch>
        </p:blipFill>
        <p:spPr bwMode="auto">
          <a:xfrm>
            <a:off x="251520" y="4582015"/>
            <a:ext cx="2376264" cy="1782198"/>
          </a:xfrm>
          <a:prstGeom prst="rect">
            <a:avLst/>
          </a:prstGeom>
          <a:noFill/>
        </p:spPr>
      </p:pic>
      <p:pic>
        <p:nvPicPr>
          <p:cNvPr id="298014" name="Picture 30" descr="pink oyster mushrooms"/>
          <p:cNvPicPr>
            <a:picLocks noChangeAspect="1" noChangeArrowheads="1"/>
          </p:cNvPicPr>
          <p:nvPr/>
        </p:nvPicPr>
        <p:blipFill>
          <a:blip r:embed="rId8"/>
          <a:srcRect/>
          <a:stretch>
            <a:fillRect/>
          </a:stretch>
        </p:blipFill>
        <p:spPr bwMode="auto">
          <a:xfrm>
            <a:off x="3275856" y="2348880"/>
            <a:ext cx="1649090" cy="1649091"/>
          </a:xfrm>
          <a:prstGeom prst="rect">
            <a:avLst/>
          </a:prstGeom>
          <a:noFill/>
        </p:spPr>
      </p:pic>
      <p:pic>
        <p:nvPicPr>
          <p:cNvPr id="298016" name="Picture 32" descr="Fringed gentian in cracks in alvar, manitoulin island, copyright 2006 Andy Fyon, www.ontariowildflower.com"/>
          <p:cNvPicPr>
            <a:picLocks noChangeAspect="1" noChangeArrowheads="1"/>
          </p:cNvPicPr>
          <p:nvPr/>
        </p:nvPicPr>
        <p:blipFill>
          <a:blip r:embed="rId9"/>
          <a:srcRect/>
          <a:stretch>
            <a:fillRect/>
          </a:stretch>
        </p:blipFill>
        <p:spPr bwMode="auto">
          <a:xfrm>
            <a:off x="4067944" y="4149080"/>
            <a:ext cx="1554215" cy="2230299"/>
          </a:xfrm>
          <a:prstGeom prst="rect">
            <a:avLst/>
          </a:prstGeom>
          <a:noFill/>
        </p:spPr>
      </p:pic>
      <p:pic>
        <p:nvPicPr>
          <p:cNvPr id="298018" name="Picture 34" descr="The 'Helping Hand', which holds up the old tree nicknamed 'Wonky Conker', was sculpted by John Butler. The old tree was nearly chopped down for a carpark, but saved by townspeople of Bideford, UK."/>
          <p:cNvPicPr>
            <a:picLocks noChangeAspect="1" noChangeArrowheads="1"/>
          </p:cNvPicPr>
          <p:nvPr/>
        </p:nvPicPr>
        <p:blipFill>
          <a:blip r:embed="rId10"/>
          <a:srcRect/>
          <a:stretch>
            <a:fillRect/>
          </a:stretch>
        </p:blipFill>
        <p:spPr bwMode="auto">
          <a:xfrm>
            <a:off x="179512" y="1700808"/>
            <a:ext cx="3232944" cy="2768576"/>
          </a:xfrm>
          <a:prstGeom prst="rect">
            <a:avLst/>
          </a:prstGeom>
          <a:noFill/>
        </p:spPr>
      </p:pic>
      <p:pic>
        <p:nvPicPr>
          <p:cNvPr id="298020" name="Picture 36" descr="Succulent roof for dog house.    Here, the handsome Finn and Cooper pose beneath their fine abode, which is planted with numerous flowering Sedum."/>
          <p:cNvPicPr>
            <a:picLocks noChangeAspect="1" noChangeArrowheads="1"/>
          </p:cNvPicPr>
          <p:nvPr/>
        </p:nvPicPr>
        <p:blipFill>
          <a:blip r:embed="rId11"/>
          <a:srcRect/>
          <a:stretch>
            <a:fillRect/>
          </a:stretch>
        </p:blipFill>
        <p:spPr bwMode="auto">
          <a:xfrm>
            <a:off x="2411760" y="4725144"/>
            <a:ext cx="2097128" cy="16002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5"/>
          <p:cNvSpPr>
            <a:spLocks noGrp="1"/>
          </p:cNvSpPr>
          <p:nvPr>
            <p:ph type="dt" sz="half" idx="4294967295"/>
          </p:nvPr>
        </p:nvSpPr>
        <p:spPr>
          <a:xfrm>
            <a:off x="457200" y="6248400"/>
            <a:ext cx="8229600" cy="457200"/>
          </a:xfrm>
          <a:prstGeom prst="rect">
            <a:avLst/>
          </a:prstGeom>
        </p:spPr>
        <p:txBody>
          <a:bodyPr/>
          <a:lstStyle/>
          <a:p>
            <a:r>
              <a:rPr lang="en-US" i="1" dirty="0"/>
              <a:t>	</a:t>
            </a:r>
            <a:r>
              <a:rPr lang="en-US" dirty="0"/>
              <a:t>		</a:t>
            </a:r>
            <a:endParaRPr lang="en-US" i="1" dirty="0"/>
          </a:p>
        </p:txBody>
      </p:sp>
      <p:sp>
        <p:nvSpPr>
          <p:cNvPr id="286722" name="Rectangle 2"/>
          <p:cNvSpPr>
            <a:spLocks noGrp="1" noChangeArrowheads="1"/>
          </p:cNvSpPr>
          <p:nvPr>
            <p:ph type="title"/>
          </p:nvPr>
        </p:nvSpPr>
        <p:spPr/>
        <p:txBody>
          <a:bodyPr/>
          <a:lstStyle/>
          <a:p>
            <a:r>
              <a:rPr lang="en-US" sz="4000" dirty="0" smtClean="0"/>
              <a:t>Cultural </a:t>
            </a:r>
            <a:r>
              <a:rPr lang="en-US" sz="4000" dirty="0"/>
              <a:t>Requirements</a:t>
            </a:r>
          </a:p>
        </p:txBody>
      </p:sp>
      <p:sp>
        <p:nvSpPr>
          <p:cNvPr id="286723" name="Rectangle 3"/>
          <p:cNvSpPr>
            <a:spLocks noGrp="1" noChangeArrowheads="1"/>
          </p:cNvSpPr>
          <p:nvPr>
            <p:ph type="body" sz="half" idx="1"/>
          </p:nvPr>
        </p:nvSpPr>
        <p:spPr>
          <a:xfrm>
            <a:off x="533400" y="1700808"/>
            <a:ext cx="4038600" cy="4495800"/>
          </a:xfrm>
        </p:spPr>
        <p:txBody>
          <a:bodyPr/>
          <a:lstStyle/>
          <a:p>
            <a:r>
              <a:rPr lang="en-US" sz="1800" dirty="0"/>
              <a:t>Choose plants that </a:t>
            </a:r>
          </a:p>
          <a:p>
            <a:pPr lvl="1"/>
            <a:r>
              <a:rPr lang="en-US" sz="1800" dirty="0"/>
              <a:t>fit your </a:t>
            </a:r>
            <a:r>
              <a:rPr lang="en-US" sz="1800" dirty="0" smtClean="0"/>
              <a:t>environment, soil, sun, shade and so on</a:t>
            </a:r>
            <a:endParaRPr lang="en-US" sz="1800" dirty="0"/>
          </a:p>
          <a:p>
            <a:pPr lvl="1"/>
            <a:r>
              <a:rPr lang="en-US" sz="1800" dirty="0"/>
              <a:t>demonstrate pest resistance and plant </a:t>
            </a:r>
            <a:r>
              <a:rPr lang="en-US" sz="1800" dirty="0" smtClean="0"/>
              <a:t>vigor</a:t>
            </a:r>
          </a:p>
          <a:p>
            <a:pPr lvl="1"/>
            <a:r>
              <a:rPr lang="en-US" sz="1800" dirty="0" smtClean="0"/>
              <a:t>Plant like with like </a:t>
            </a:r>
            <a:endParaRPr lang="en-US" sz="1800" dirty="0"/>
          </a:p>
          <a:p>
            <a:r>
              <a:rPr lang="en-US" sz="1800" dirty="0" smtClean="0"/>
              <a:t>Keep Grass thick</a:t>
            </a:r>
          </a:p>
          <a:p>
            <a:r>
              <a:rPr lang="en-US" sz="1800" dirty="0" smtClean="0"/>
              <a:t>Water properly</a:t>
            </a:r>
          </a:p>
          <a:p>
            <a:r>
              <a:rPr lang="en-US" sz="1800" dirty="0" smtClean="0"/>
              <a:t>Ensure air movement </a:t>
            </a:r>
            <a:endParaRPr lang="en-US" sz="1800" dirty="0"/>
          </a:p>
          <a:p>
            <a:r>
              <a:rPr lang="en-US" sz="1800" dirty="0" smtClean="0"/>
              <a:t>Rotate </a:t>
            </a:r>
            <a:r>
              <a:rPr lang="en-US" sz="1800" dirty="0"/>
              <a:t>vegetable crops</a:t>
            </a:r>
          </a:p>
          <a:p>
            <a:r>
              <a:rPr lang="en-US" sz="1800" dirty="0"/>
              <a:t>Use companion planting to repel pests</a:t>
            </a:r>
          </a:p>
        </p:txBody>
      </p:sp>
      <p:sp>
        <p:nvSpPr>
          <p:cNvPr id="286726" name="Rectangle 6"/>
          <p:cNvSpPr>
            <a:spLocks noChangeArrowheads="1"/>
          </p:cNvSpPr>
          <p:nvPr/>
        </p:nvSpPr>
        <p:spPr bwMode="auto">
          <a:xfrm>
            <a:off x="0" y="1782763"/>
            <a:ext cx="9144000" cy="0"/>
          </a:xfrm>
          <a:prstGeom prst="rect">
            <a:avLst/>
          </a:prstGeom>
          <a:noFill/>
          <a:ln w="9525">
            <a:noFill/>
            <a:miter lim="800000"/>
            <a:headEnd/>
            <a:tailEnd/>
          </a:ln>
          <a:effectLst/>
        </p:spPr>
        <p:txBody>
          <a:bodyPr wrap="none" anchor="ctr">
            <a:spAutoFit/>
          </a:bodyPr>
          <a:lstStyle/>
          <a:p>
            <a:endParaRPr lang="en-CA"/>
          </a:p>
        </p:txBody>
      </p:sp>
      <p:pic>
        <p:nvPicPr>
          <p:cNvPr id="286727" name="Picture 7" descr="bold perennials"/>
          <p:cNvPicPr>
            <a:picLocks noChangeAspect="1" noChangeArrowheads="1"/>
          </p:cNvPicPr>
          <p:nvPr/>
        </p:nvPicPr>
        <p:blipFill>
          <a:blip r:embed="rId3" r:link="rId4" cstate="print"/>
          <a:srcRect/>
          <a:stretch>
            <a:fillRect/>
          </a:stretch>
        </p:blipFill>
        <p:spPr bwMode="auto">
          <a:xfrm>
            <a:off x="5220072" y="2924944"/>
            <a:ext cx="2620962" cy="3292475"/>
          </a:xfrm>
          <a:prstGeom prst="rect">
            <a:avLst/>
          </a:prstGeom>
          <a:noFill/>
        </p:spPr>
      </p:pic>
      <p:pic>
        <p:nvPicPr>
          <p:cNvPr id="10" name="Picture 5" descr="onions"/>
          <p:cNvPicPr>
            <a:picLocks noGrp="1" noChangeAspect="1" noChangeArrowheads="1"/>
          </p:cNvPicPr>
          <p:nvPr>
            <p:ph sz="quarter" idx="2"/>
          </p:nvPr>
        </p:nvPicPr>
        <p:blipFill>
          <a:blip r:embed="rId5"/>
          <a:srcRect t="29810" b="29810"/>
          <a:stretch>
            <a:fillRect/>
          </a:stretch>
        </p:blipFill>
        <p:spPr bwMode="auto">
          <a:xfrm>
            <a:off x="6758878" y="1600200"/>
            <a:ext cx="1927921" cy="1036712"/>
          </a:xfrm>
          <a:prstGeom prst="rect">
            <a:avLst/>
          </a:prstGeom>
          <a:noFill/>
          <a:ln w="9525">
            <a:noFill/>
            <a:miter lim="800000"/>
            <a:headEnd/>
            <a:tailEnd/>
          </a:ln>
        </p:spPr>
      </p:pic>
      <p:pic>
        <p:nvPicPr>
          <p:cNvPr id="11" name="Picture 6" descr="tomatoes"/>
          <p:cNvPicPr>
            <a:picLocks noChangeAspect="1" noChangeArrowheads="1"/>
          </p:cNvPicPr>
          <p:nvPr/>
        </p:nvPicPr>
        <p:blipFill>
          <a:blip r:embed="rId6"/>
          <a:srcRect/>
          <a:stretch>
            <a:fillRect/>
          </a:stretch>
        </p:blipFill>
        <p:spPr bwMode="auto">
          <a:xfrm>
            <a:off x="7956376" y="1556792"/>
            <a:ext cx="1044427" cy="1458200"/>
          </a:xfrm>
          <a:prstGeom prst="rect">
            <a:avLst/>
          </a:prstGeom>
          <a:noFill/>
          <a:ln w="9525">
            <a:noFill/>
            <a:miter lim="800000"/>
            <a:headEnd/>
            <a:tailEnd/>
          </a:ln>
        </p:spPr>
      </p:pic>
      <p:pic>
        <p:nvPicPr>
          <p:cNvPr id="286725" name="Picture 5" descr="Annuals"/>
          <p:cNvPicPr>
            <a:picLocks noGrp="1" noChangeAspect="1" noChangeArrowheads="1"/>
          </p:cNvPicPr>
          <p:nvPr>
            <p:ph sz="quarter" idx="3"/>
          </p:nvPr>
        </p:nvPicPr>
        <p:blipFill>
          <a:blip r:embed="rId7" cstate="print"/>
          <a:srcRect/>
          <a:stretch>
            <a:fillRect/>
          </a:stretch>
        </p:blipFill>
        <p:spPr>
          <a:xfrm>
            <a:off x="7380312" y="4005064"/>
            <a:ext cx="1460500" cy="2171700"/>
          </a:xfrm>
          <a:noFill/>
          <a:ln/>
        </p:spPr>
      </p:pic>
      <p:pic>
        <p:nvPicPr>
          <p:cNvPr id="12" name="Picture 8" descr="green beans"/>
          <p:cNvPicPr>
            <a:picLocks noChangeAspect="1" noChangeArrowheads="1"/>
          </p:cNvPicPr>
          <p:nvPr/>
        </p:nvPicPr>
        <p:blipFill>
          <a:blip r:embed="rId8"/>
          <a:srcRect/>
          <a:stretch>
            <a:fillRect/>
          </a:stretch>
        </p:blipFill>
        <p:spPr bwMode="auto">
          <a:xfrm>
            <a:off x="5580112" y="1628800"/>
            <a:ext cx="821638" cy="821638"/>
          </a:xfrm>
          <a:prstGeom prst="rect">
            <a:avLst/>
          </a:prstGeom>
          <a:noFill/>
          <a:ln w="9525">
            <a:noFill/>
            <a:miter lim="800000"/>
            <a:headEnd/>
            <a:tailEnd/>
          </a:ln>
        </p:spPr>
      </p:pic>
      <p:pic>
        <p:nvPicPr>
          <p:cNvPr id="13" name="Picture 9" descr="cauliflower cropped"/>
          <p:cNvPicPr>
            <a:picLocks noChangeAspect="1" noChangeArrowheads="1"/>
          </p:cNvPicPr>
          <p:nvPr/>
        </p:nvPicPr>
        <p:blipFill>
          <a:blip r:embed="rId9"/>
          <a:srcRect/>
          <a:stretch>
            <a:fillRect/>
          </a:stretch>
        </p:blipFill>
        <p:spPr bwMode="auto">
          <a:xfrm>
            <a:off x="4344581" y="1695163"/>
            <a:ext cx="859307" cy="803275"/>
          </a:xfrm>
          <a:prstGeom prst="rect">
            <a:avLst/>
          </a:prstGeom>
          <a:noFill/>
          <a:ln w="9525">
            <a:noFill/>
            <a:miter lim="800000"/>
            <a:headEnd/>
            <a:tailEnd/>
          </a:ln>
        </p:spPr>
      </p:pic>
      <p:pic>
        <p:nvPicPr>
          <p:cNvPr id="14" name="Picture 10" descr="carrots cropped"/>
          <p:cNvPicPr>
            <a:picLocks noChangeAspect="1" noChangeArrowheads="1"/>
          </p:cNvPicPr>
          <p:nvPr/>
        </p:nvPicPr>
        <p:blipFill>
          <a:blip r:embed="rId10"/>
          <a:srcRect/>
          <a:stretch>
            <a:fillRect/>
          </a:stretch>
        </p:blipFill>
        <p:spPr bwMode="auto">
          <a:xfrm>
            <a:off x="4932040" y="2060848"/>
            <a:ext cx="921930" cy="818342"/>
          </a:xfrm>
          <a:prstGeom prst="rect">
            <a:avLst/>
          </a:prstGeom>
          <a:noFill/>
          <a:ln w="9525">
            <a:noFill/>
            <a:miter lim="800000"/>
            <a:headEnd/>
            <a:tailEnd/>
          </a:ln>
        </p:spPr>
      </p:pic>
      <p:pic>
        <p:nvPicPr>
          <p:cNvPr id="15" name="Picture 14" descr="Twitter_logo_blue.png"/>
          <p:cNvPicPr>
            <a:picLocks noChangeAspect="1"/>
          </p:cNvPicPr>
          <p:nvPr/>
        </p:nvPicPr>
        <p:blipFill>
          <a:blip r:embed="rId11"/>
          <a:stretch>
            <a:fillRect/>
          </a:stretch>
        </p:blipFill>
        <p:spPr>
          <a:xfrm>
            <a:off x="7524328" y="6453336"/>
            <a:ext cx="282278" cy="229490"/>
          </a:xfrm>
          <a:prstGeom prst="rect">
            <a:avLst/>
          </a:prstGeom>
        </p:spPr>
      </p:pic>
      <p:pic>
        <p:nvPicPr>
          <p:cNvPr id="16" name="Picture 15" descr="Twitter_logo_blue.png"/>
          <p:cNvPicPr>
            <a:picLocks noChangeAspect="1"/>
          </p:cNvPicPr>
          <p:nvPr/>
        </p:nvPicPr>
        <p:blipFill>
          <a:blip r:embed="rId11"/>
          <a:stretch>
            <a:fillRect/>
          </a:stretch>
        </p:blipFill>
        <p:spPr>
          <a:xfrm>
            <a:off x="7676728" y="6605736"/>
            <a:ext cx="282278" cy="229490"/>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dirty="0" smtClean="0"/>
              <a:t>Plant </a:t>
            </a:r>
            <a:r>
              <a:rPr lang="en-US" dirty="0"/>
              <a:t>Health</a:t>
            </a:r>
          </a:p>
        </p:txBody>
      </p:sp>
      <p:sp>
        <p:nvSpPr>
          <p:cNvPr id="258051" name="Rectangle 3"/>
          <p:cNvSpPr>
            <a:spLocks noGrp="1" noChangeArrowheads="1"/>
          </p:cNvSpPr>
          <p:nvPr>
            <p:ph type="body" sz="half" idx="1"/>
          </p:nvPr>
        </p:nvSpPr>
        <p:spPr/>
        <p:txBody>
          <a:bodyPr/>
          <a:lstStyle/>
          <a:p>
            <a:r>
              <a:rPr lang="en-US" sz="1800" dirty="0"/>
              <a:t>Prune away branches and shoots to let in light and air</a:t>
            </a:r>
          </a:p>
          <a:p>
            <a:r>
              <a:rPr lang="en-US" sz="1800" dirty="0"/>
              <a:t>Remove crossing limbs</a:t>
            </a:r>
          </a:p>
          <a:p>
            <a:r>
              <a:rPr lang="en-US" sz="1800" dirty="0"/>
              <a:t>Open up center of </a:t>
            </a:r>
            <a:r>
              <a:rPr lang="en-US" sz="1800" dirty="0" smtClean="0"/>
              <a:t>plant</a:t>
            </a:r>
          </a:p>
          <a:p>
            <a:r>
              <a:rPr lang="en-US" sz="1800" dirty="0" smtClean="0"/>
              <a:t>Deadhead </a:t>
            </a:r>
          </a:p>
          <a:p>
            <a:r>
              <a:rPr lang="en-US" sz="1800" dirty="0" smtClean="0"/>
              <a:t>Pinch back </a:t>
            </a:r>
          </a:p>
          <a:p>
            <a:r>
              <a:rPr lang="en-US" sz="1800" dirty="0" smtClean="0"/>
              <a:t>Cut off dead and diseased parts</a:t>
            </a:r>
          </a:p>
          <a:p>
            <a:r>
              <a:rPr lang="en-US" sz="1800" dirty="0" smtClean="0"/>
              <a:t>Mulch for winter protection</a:t>
            </a:r>
          </a:p>
          <a:p>
            <a:r>
              <a:rPr lang="en-US" sz="1800" dirty="0" smtClean="0"/>
              <a:t>Divide </a:t>
            </a:r>
            <a:r>
              <a:rPr lang="en-US" sz="1800" dirty="0"/>
              <a:t>Divide crowded perennial crowns in spring/</a:t>
            </a:r>
            <a:r>
              <a:rPr lang="en-US" sz="1800" dirty="0" smtClean="0"/>
              <a:t>fall</a:t>
            </a:r>
          </a:p>
          <a:p>
            <a:r>
              <a:rPr lang="en-US" sz="1800" dirty="0" smtClean="0"/>
              <a:t>Admit defeat </a:t>
            </a:r>
          </a:p>
          <a:p>
            <a:endParaRPr lang="en-US" sz="1800" dirty="0"/>
          </a:p>
        </p:txBody>
      </p:sp>
      <p:pic>
        <p:nvPicPr>
          <p:cNvPr id="258054" name="Picture 6" descr="42_reduce_height_shrub"/>
          <p:cNvPicPr>
            <a:picLocks noGrp="1" noChangeAspect="1" noChangeArrowheads="1"/>
          </p:cNvPicPr>
          <p:nvPr>
            <p:ph sz="quarter" idx="3"/>
          </p:nvPr>
        </p:nvPicPr>
        <p:blipFill>
          <a:blip r:embed="rId3" cstate="print"/>
          <a:srcRect/>
          <a:stretch>
            <a:fillRect/>
          </a:stretch>
        </p:blipFill>
        <p:spPr>
          <a:xfrm>
            <a:off x="5004226" y="1371601"/>
            <a:ext cx="3911173" cy="2201416"/>
          </a:xfrm>
          <a:noFill/>
          <a:ln/>
        </p:spPr>
      </p:pic>
      <p:pic>
        <p:nvPicPr>
          <p:cNvPr id="3" name="Content Placeholder 2"/>
          <p:cNvPicPr>
            <a:picLocks noGrp="1" noChangeAspect="1"/>
          </p:cNvPicPr>
          <p:nvPr>
            <p:ph sz="quarter" idx="2"/>
          </p:nvPr>
        </p:nvPicPr>
        <p:blipFill>
          <a:blip r:embed="rId4"/>
          <a:srcRect t="23113" b="23113"/>
          <a:stretch>
            <a:fillRect/>
          </a:stretch>
        </p:blipFill>
        <p:spPr>
          <a:xfrm>
            <a:off x="6012160" y="3429000"/>
            <a:ext cx="2812102" cy="1512168"/>
          </a:xfrm>
        </p:spPr>
      </p:pic>
      <p:pic>
        <p:nvPicPr>
          <p:cNvPr id="4" name="Picture 3"/>
          <p:cNvPicPr>
            <a:picLocks noChangeAspect="1"/>
          </p:cNvPicPr>
          <p:nvPr/>
        </p:nvPicPr>
        <p:blipFill>
          <a:blip r:embed="rId5"/>
          <a:stretch>
            <a:fillRect/>
          </a:stretch>
        </p:blipFill>
        <p:spPr>
          <a:xfrm>
            <a:off x="4283968" y="4293096"/>
            <a:ext cx="2603996" cy="1732841"/>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5"/>
          <p:cNvSpPr>
            <a:spLocks noGrp="1"/>
          </p:cNvSpPr>
          <p:nvPr>
            <p:ph type="dt" sz="half" idx="4294967295"/>
          </p:nvPr>
        </p:nvSpPr>
        <p:spPr>
          <a:xfrm>
            <a:off x="457200" y="6248400"/>
            <a:ext cx="8229600" cy="457200"/>
          </a:xfrm>
          <a:prstGeom prst="rect">
            <a:avLst/>
          </a:prstGeom>
        </p:spPr>
        <p:txBody>
          <a:bodyPr/>
          <a:lstStyle/>
          <a:p>
            <a:r>
              <a:rPr lang="en-US" i="1" dirty="0"/>
              <a:t>	</a:t>
            </a:r>
            <a:r>
              <a:rPr lang="en-US" dirty="0"/>
              <a:t>		</a:t>
            </a:r>
            <a:endParaRPr lang="en-US" i="1" dirty="0"/>
          </a:p>
        </p:txBody>
      </p:sp>
      <p:sp>
        <p:nvSpPr>
          <p:cNvPr id="293890" name="Rectangle 2"/>
          <p:cNvSpPr>
            <a:spLocks noGrp="1" noChangeArrowheads="1"/>
          </p:cNvSpPr>
          <p:nvPr>
            <p:ph type="title"/>
          </p:nvPr>
        </p:nvSpPr>
        <p:spPr/>
        <p:txBody>
          <a:bodyPr/>
          <a:lstStyle/>
          <a:p>
            <a:r>
              <a:rPr lang="en-US" dirty="0" smtClean="0"/>
              <a:t>Right </a:t>
            </a:r>
            <a:r>
              <a:rPr lang="en-US" dirty="0"/>
              <a:t>Plants</a:t>
            </a:r>
          </a:p>
        </p:txBody>
      </p:sp>
      <p:sp>
        <p:nvSpPr>
          <p:cNvPr id="293891" name="Rectangle 3"/>
          <p:cNvSpPr>
            <a:spLocks noGrp="1" noChangeArrowheads="1"/>
          </p:cNvSpPr>
          <p:nvPr>
            <p:ph type="body" sz="half" idx="1"/>
          </p:nvPr>
        </p:nvSpPr>
        <p:spPr>
          <a:xfrm>
            <a:off x="457200" y="1600200"/>
            <a:ext cx="4186808" cy="4495800"/>
          </a:xfrm>
        </p:spPr>
        <p:txBody>
          <a:bodyPr/>
          <a:lstStyle/>
          <a:p>
            <a:pPr>
              <a:lnSpc>
                <a:spcPct val="80000"/>
              </a:lnSpc>
            </a:pPr>
            <a:r>
              <a:rPr lang="en-US" sz="1800" dirty="0" smtClean="0"/>
              <a:t>Level of </a:t>
            </a:r>
            <a:r>
              <a:rPr lang="en-US" sz="1800" dirty="0"/>
              <a:t>maintenance</a:t>
            </a:r>
          </a:p>
          <a:p>
            <a:pPr>
              <a:lnSpc>
                <a:spcPct val="80000"/>
              </a:lnSpc>
            </a:pPr>
            <a:r>
              <a:rPr lang="en-US" sz="1800" dirty="0" smtClean="0"/>
              <a:t>Tolerance level for </a:t>
            </a:r>
            <a:endParaRPr lang="en-US" sz="1800" dirty="0"/>
          </a:p>
          <a:p>
            <a:pPr lvl="1">
              <a:lnSpc>
                <a:spcPct val="80000"/>
              </a:lnSpc>
            </a:pPr>
            <a:r>
              <a:rPr lang="en-US" sz="1800" dirty="0"/>
              <a:t>Heat</a:t>
            </a:r>
          </a:p>
          <a:p>
            <a:pPr lvl="1">
              <a:lnSpc>
                <a:spcPct val="80000"/>
              </a:lnSpc>
            </a:pPr>
            <a:r>
              <a:rPr lang="en-US" sz="1800" dirty="0"/>
              <a:t>H</a:t>
            </a:r>
            <a:r>
              <a:rPr lang="en-US" sz="1800" dirty="0" smtClean="0"/>
              <a:t>umidity</a:t>
            </a:r>
            <a:endParaRPr lang="en-US" sz="1800" dirty="0"/>
          </a:p>
          <a:p>
            <a:pPr lvl="1">
              <a:lnSpc>
                <a:spcPct val="80000"/>
              </a:lnSpc>
            </a:pPr>
            <a:r>
              <a:rPr lang="en-US" sz="1800" dirty="0" smtClean="0"/>
              <a:t>Drought</a:t>
            </a:r>
          </a:p>
          <a:p>
            <a:pPr lvl="1">
              <a:lnSpc>
                <a:spcPct val="80000"/>
              </a:lnSpc>
            </a:pPr>
            <a:r>
              <a:rPr lang="en-US" sz="1800" dirty="0" smtClean="0"/>
              <a:t>Wet </a:t>
            </a:r>
            <a:endParaRPr lang="en-US" sz="1800" dirty="0"/>
          </a:p>
          <a:p>
            <a:pPr>
              <a:lnSpc>
                <a:spcPct val="80000"/>
              </a:lnSpc>
            </a:pPr>
            <a:r>
              <a:rPr lang="en-US" sz="1800" dirty="0"/>
              <a:t>Native varieties</a:t>
            </a:r>
          </a:p>
          <a:p>
            <a:pPr>
              <a:lnSpc>
                <a:spcPct val="80000"/>
              </a:lnSpc>
            </a:pPr>
            <a:r>
              <a:rPr lang="en-US" sz="1800" dirty="0"/>
              <a:t>Species instead of cultivars</a:t>
            </a:r>
          </a:p>
          <a:p>
            <a:pPr>
              <a:lnSpc>
                <a:spcPct val="80000"/>
              </a:lnSpc>
            </a:pPr>
            <a:r>
              <a:rPr lang="en-US" sz="1800" dirty="0" smtClean="0"/>
              <a:t>Grasses, no quick spreaders</a:t>
            </a:r>
            <a:endParaRPr lang="en-US" sz="1800" dirty="0"/>
          </a:p>
          <a:p>
            <a:pPr>
              <a:lnSpc>
                <a:spcPct val="80000"/>
              </a:lnSpc>
            </a:pPr>
            <a:r>
              <a:rPr lang="en-US" sz="1800" dirty="0"/>
              <a:t>Pesticide and </a:t>
            </a:r>
            <a:br>
              <a:rPr lang="en-US" sz="1800" dirty="0"/>
            </a:br>
            <a:r>
              <a:rPr lang="en-US" sz="1800" dirty="0"/>
              <a:t>insecticide free</a:t>
            </a:r>
          </a:p>
          <a:p>
            <a:pPr>
              <a:lnSpc>
                <a:spcPct val="80000"/>
              </a:lnSpc>
            </a:pPr>
            <a:r>
              <a:rPr lang="en-US" sz="1800" dirty="0"/>
              <a:t>Not invasive or </a:t>
            </a:r>
            <a:br>
              <a:rPr lang="en-US" sz="1800" dirty="0"/>
            </a:br>
            <a:r>
              <a:rPr lang="en-US" sz="1800" dirty="0"/>
              <a:t>overly </a:t>
            </a:r>
            <a:r>
              <a:rPr lang="en-US" sz="1800" dirty="0" smtClean="0"/>
              <a:t>aggressive</a:t>
            </a:r>
          </a:p>
          <a:p>
            <a:pPr>
              <a:lnSpc>
                <a:spcPct val="80000"/>
              </a:lnSpc>
            </a:pPr>
            <a:r>
              <a:rPr lang="en-US" sz="1800" dirty="0" smtClean="0"/>
              <a:t>Hardiness </a:t>
            </a:r>
            <a:endParaRPr lang="en-US" sz="1800" dirty="0"/>
          </a:p>
          <a:p>
            <a:pPr>
              <a:lnSpc>
                <a:spcPct val="80000"/>
              </a:lnSpc>
            </a:pPr>
            <a:endParaRPr lang="en-US" sz="2400" dirty="0"/>
          </a:p>
        </p:txBody>
      </p:sp>
      <p:graphicFrame>
        <p:nvGraphicFramePr>
          <p:cNvPr id="293892" name="Rectangle 4"/>
          <p:cNvGraphicFramePr>
            <a:graphicFrameLocks noGrp="1"/>
          </p:cNvGraphicFramePr>
          <p:nvPr>
            <p:ph sz="quarter" idx="2"/>
          </p:nvPr>
        </p:nvGraphicFramePr>
        <p:xfrm>
          <a:off x="5038725" y="1600200"/>
          <a:ext cx="3257550" cy="2171700"/>
        </p:xfrm>
        <a:graphic>
          <a:graphicData uri="http://schemas.openxmlformats.org/presentationml/2006/ole">
            <p:oleObj spid="_x0000_s300054" name="Photo File" r:id="rId4" imgW="0" imgH="0" progId="">
              <p:embed/>
            </p:oleObj>
          </a:graphicData>
        </a:graphic>
      </p:graphicFrame>
      <p:pic>
        <p:nvPicPr>
          <p:cNvPr id="293893" name="Picture 5" descr="van sweden, oehmeNorth-Pointboston"/>
          <p:cNvPicPr>
            <a:picLocks noGrp="1" noChangeAspect="1" noChangeArrowheads="1"/>
          </p:cNvPicPr>
          <p:nvPr>
            <p:ph sz="quarter" idx="3"/>
          </p:nvPr>
        </p:nvPicPr>
        <p:blipFill>
          <a:blip r:embed="rId5" cstate="print"/>
          <a:srcRect/>
          <a:stretch>
            <a:fillRect/>
          </a:stretch>
        </p:blipFill>
        <p:spPr>
          <a:xfrm>
            <a:off x="3707904" y="4149080"/>
            <a:ext cx="2986088" cy="2171700"/>
          </a:xfrm>
          <a:noFill/>
          <a:ln/>
        </p:spPr>
      </p:pic>
      <p:pic>
        <p:nvPicPr>
          <p:cNvPr id="293894" name="Picture 6" descr="van sweden, oehme Chicagobg2"/>
          <p:cNvPicPr>
            <a:picLocks noChangeAspect="1" noChangeArrowheads="1"/>
          </p:cNvPicPr>
          <p:nvPr/>
        </p:nvPicPr>
        <p:blipFill>
          <a:blip r:embed="rId6" cstate="print"/>
          <a:srcRect/>
          <a:stretch>
            <a:fillRect/>
          </a:stretch>
        </p:blipFill>
        <p:spPr bwMode="auto">
          <a:xfrm>
            <a:off x="5562600" y="2922588"/>
            <a:ext cx="3124200" cy="2259012"/>
          </a:xfrm>
          <a:prstGeom prst="rect">
            <a:avLst/>
          </a:prstGeom>
          <a:noFill/>
          <a:ln w="9525">
            <a:noFill/>
            <a:miter lim="800000"/>
            <a:headEnd/>
            <a:tailEnd/>
          </a:ln>
        </p:spPr>
      </p:pic>
      <p:pic>
        <p:nvPicPr>
          <p:cNvPr id="293895" name="Picture 7" descr="van sweden, oehmeRuf_Walsh_CFC_2"/>
          <p:cNvPicPr>
            <a:picLocks noChangeAspect="1" noChangeArrowheads="1"/>
          </p:cNvPicPr>
          <p:nvPr/>
        </p:nvPicPr>
        <p:blipFill>
          <a:blip r:embed="rId7" cstate="print"/>
          <a:srcRect/>
          <a:stretch>
            <a:fillRect/>
          </a:stretch>
        </p:blipFill>
        <p:spPr bwMode="auto">
          <a:xfrm>
            <a:off x="4267200" y="1320800"/>
            <a:ext cx="2590800" cy="2146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oronto Master Gardener PPT template">
  <a:themeElements>
    <a:clrScheme name="Toronto Master Gardener 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oronto Master Gardener PPT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7200" b="0"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7200" b="0"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defRPr>
        </a:defPPr>
      </a:lstStyle>
    </a:lnDef>
  </a:objectDefaults>
  <a:extraClrSchemeLst>
    <a:extraClrScheme>
      <a:clrScheme name="Toronto Master Gardener 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ronto Master Gardener 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ronto Master Gardener 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ronto Master Gardener 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ronto Master Gardener 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ronto Master Gardener 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ronto Master Gardener 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ronto Master Gardener 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ronto Master Gardener 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ronto Master Gardener 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ronto Master Gardener 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ronto Master Gardener 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D:\Toronto Master Gardener PPT template.pot</Template>
  <TotalTime>3271</TotalTime>
  <Words>5675</Words>
  <Application>Microsoft Office PowerPoint</Application>
  <PresentationFormat>On-screen Show (4:3)</PresentationFormat>
  <Paragraphs>879</Paragraphs>
  <Slides>46</Slides>
  <Notes>46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Toronto Master Gardener PPT template</vt:lpstr>
      <vt:lpstr>Photo File</vt:lpstr>
      <vt:lpstr>Weeds and Pests</vt:lpstr>
      <vt:lpstr>Areas of Discussion </vt:lpstr>
      <vt:lpstr>The Ban</vt:lpstr>
      <vt:lpstr>Pesticide Ban Summary </vt:lpstr>
      <vt:lpstr>Good gardening practices  Prevention</vt:lpstr>
      <vt:lpstr>Choose the Right Plants</vt:lpstr>
      <vt:lpstr>Cultural Requirements</vt:lpstr>
      <vt:lpstr>Plant Health</vt:lpstr>
      <vt:lpstr>Right Plants</vt:lpstr>
      <vt:lpstr>Plant Growth Factors</vt:lpstr>
      <vt:lpstr>Feeding</vt:lpstr>
      <vt:lpstr>Interplanting </vt:lpstr>
      <vt:lpstr>Soil</vt:lpstr>
      <vt:lpstr>Organic Amendments Include</vt:lpstr>
      <vt:lpstr>Soil Recipes</vt:lpstr>
      <vt:lpstr>Lawn Care</vt:lpstr>
      <vt:lpstr>Lawn Restoration</vt:lpstr>
      <vt:lpstr>Integrated Pest Management</vt:lpstr>
      <vt:lpstr>Bugs</vt:lpstr>
      <vt:lpstr>Physical Pest Management</vt:lpstr>
      <vt:lpstr>Control via Natural Materials</vt:lpstr>
      <vt:lpstr>Biological Pest Management</vt:lpstr>
      <vt:lpstr>Biological Pest Management</vt:lpstr>
      <vt:lpstr>Control by Living Organisms</vt:lpstr>
      <vt:lpstr>The ‘cides’</vt:lpstr>
      <vt:lpstr>Wrap up</vt:lpstr>
      <vt:lpstr>Slide 27</vt:lpstr>
      <vt:lpstr>Resources</vt:lpstr>
      <vt:lpstr>Back Up</vt:lpstr>
      <vt:lpstr>Black Spot</vt:lpstr>
      <vt:lpstr>Blight</vt:lpstr>
      <vt:lpstr>Bacterial Wilt</vt:lpstr>
      <vt:lpstr>Fusarium Wilt</vt:lpstr>
      <vt:lpstr>Grey Mould</vt:lpstr>
      <vt:lpstr>Aphids</vt:lpstr>
      <vt:lpstr>Earwigs</vt:lpstr>
      <vt:lpstr>Slugs &amp; Snails</vt:lpstr>
      <vt:lpstr>Scale</vt:lpstr>
      <vt:lpstr>Birch Leaf Miner</vt:lpstr>
      <vt:lpstr>Lily Leaf Beetle</vt:lpstr>
      <vt:lpstr>Thrips</vt:lpstr>
      <vt:lpstr>Japanese Beetle</vt:lpstr>
      <vt:lpstr>Cucumber Beetle</vt:lpstr>
      <vt:lpstr>Weeds – just a sample </vt:lpstr>
      <vt:lpstr>Insect Management</vt:lpstr>
      <vt:lpstr>Disease Management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GROW VEGETABLES?</dc:title>
  <dc:creator>Connie</dc:creator>
  <cp:lastModifiedBy>Jessica Yau</cp:lastModifiedBy>
  <cp:revision>417</cp:revision>
  <dcterms:created xsi:type="dcterms:W3CDTF">2008-03-21T15:18:42Z</dcterms:created>
  <dcterms:modified xsi:type="dcterms:W3CDTF">2014-05-30T00:35:48Z</dcterms:modified>
</cp:coreProperties>
</file>